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58" r:id="rId1"/>
  </p:sldMasterIdLst>
  <p:notesMasterIdLst>
    <p:notesMasterId r:id="rId50"/>
  </p:notesMasterIdLst>
  <p:handoutMasterIdLst>
    <p:handoutMasterId r:id="rId51"/>
  </p:handoutMasterIdLst>
  <p:sldIdLst>
    <p:sldId id="490" r:id="rId2"/>
    <p:sldId id="457" r:id="rId3"/>
    <p:sldId id="411" r:id="rId4"/>
    <p:sldId id="489" r:id="rId5"/>
    <p:sldId id="418" r:id="rId6"/>
    <p:sldId id="421" r:id="rId7"/>
    <p:sldId id="420" r:id="rId8"/>
    <p:sldId id="334" r:id="rId9"/>
    <p:sldId id="453" r:id="rId10"/>
    <p:sldId id="444" r:id="rId11"/>
    <p:sldId id="455" r:id="rId12"/>
    <p:sldId id="425" r:id="rId13"/>
    <p:sldId id="349" r:id="rId14"/>
    <p:sldId id="493" r:id="rId15"/>
    <p:sldId id="491" r:id="rId16"/>
    <p:sldId id="448" r:id="rId17"/>
    <p:sldId id="435" r:id="rId18"/>
    <p:sldId id="456" r:id="rId19"/>
    <p:sldId id="461" r:id="rId20"/>
    <p:sldId id="462" r:id="rId21"/>
    <p:sldId id="471" r:id="rId22"/>
    <p:sldId id="472" r:id="rId23"/>
    <p:sldId id="473" r:id="rId24"/>
    <p:sldId id="474" r:id="rId25"/>
    <p:sldId id="492" r:id="rId26"/>
    <p:sldId id="475" r:id="rId27"/>
    <p:sldId id="486" r:id="rId28"/>
    <p:sldId id="485" r:id="rId29"/>
    <p:sldId id="430" r:id="rId30"/>
    <p:sldId id="480" r:id="rId31"/>
    <p:sldId id="481" r:id="rId32"/>
    <p:sldId id="484" r:id="rId33"/>
    <p:sldId id="494" r:id="rId34"/>
    <p:sldId id="463" r:id="rId35"/>
    <p:sldId id="423" r:id="rId36"/>
    <p:sldId id="476" r:id="rId37"/>
    <p:sldId id="477" r:id="rId38"/>
    <p:sldId id="478" r:id="rId39"/>
    <p:sldId id="479" r:id="rId40"/>
    <p:sldId id="469" r:id="rId41"/>
    <p:sldId id="470" r:id="rId42"/>
    <p:sldId id="464" r:id="rId43"/>
    <p:sldId id="465" r:id="rId44"/>
    <p:sldId id="466" r:id="rId45"/>
    <p:sldId id="488" r:id="rId46"/>
    <p:sldId id="409" r:id="rId47"/>
    <p:sldId id="410" r:id="rId48"/>
    <p:sldId id="48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 userDrawn="1">
          <p15:clr>
            <a:srgbClr val="A4A3A4"/>
          </p15:clr>
        </p15:guide>
        <p15:guide id="2" orient="horz" pos="391" userDrawn="1">
          <p15:clr>
            <a:srgbClr val="A4A3A4"/>
          </p15:clr>
        </p15:guide>
        <p15:guide id="3" orient="horz" pos="3975" userDrawn="1">
          <p15:clr>
            <a:srgbClr val="A4A3A4"/>
          </p15:clr>
        </p15:guide>
        <p15:guide id="4" orient="horz" pos="1030" userDrawn="1">
          <p15:clr>
            <a:srgbClr val="A4A3A4"/>
          </p15:clr>
        </p15:guide>
        <p15:guide id="5" pos="7312" userDrawn="1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o Pellegrini" initials="SP" lastIdx="3" clrIdx="0">
    <p:extLst>
      <p:ext uri="{19B8F6BF-5375-455C-9EA6-DF929625EA0E}">
        <p15:presenceInfo xmlns:p15="http://schemas.microsoft.com/office/powerpoint/2012/main" userId="Stefano Pellegri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27C9"/>
    <a:srgbClr val="21FB36"/>
    <a:srgbClr val="960000"/>
    <a:srgbClr val="C00000"/>
    <a:srgbClr val="E3F6FD"/>
    <a:srgbClr val="ABE9FF"/>
    <a:srgbClr val="00A4DE"/>
    <a:srgbClr val="FFD1D1"/>
    <a:srgbClr val="FFC5C5"/>
    <a:srgbClr val="F78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89" autoAdjust="0"/>
    <p:restoredTop sz="94307" autoAdjust="0"/>
  </p:normalViewPr>
  <p:slideViewPr>
    <p:cSldViewPr snapToGrid="0" showGuides="1">
      <p:cViewPr varScale="1">
        <p:scale>
          <a:sx n="119" d="100"/>
          <a:sy n="119" d="100"/>
        </p:scale>
        <p:origin x="936" y="91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12/07/2021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E0296-05F5-4070-8D4F-AD7ADBD76B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84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-40639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Suggesting that the bidirectionality of the transcriptional initiation, which was used to predict TREs in previous study, is the main predictor used by the models</a:t>
            </a:r>
          </a:p>
          <a:p>
            <a:pPr lvl="1" indent="-40639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</a:pPr>
            <a:endParaRPr lang="en-US" sz="11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0639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</a:pPr>
            <a:endParaRPr lang="en-US" sz="11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0639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</a:pPr>
            <a:r>
              <a:rPr lang="en-US" sz="11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TSS-Seq data can be used for the prediction of TREs through machine learning</a:t>
            </a:r>
          </a:p>
          <a:p>
            <a:pPr lvl="1" indent="-40639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</a:pPr>
            <a:r>
              <a:rPr lang="en-US" sz="11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extraction shown that there is bidirectionality in the positive, while the majority of the negatives are in regions close to the positives</a:t>
            </a:r>
          </a:p>
          <a:p>
            <a:pPr lvl="1" indent="-40639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</a:pPr>
            <a:r>
              <a:rPr lang="en-US" sz="11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importance?</a:t>
            </a:r>
          </a:p>
          <a:p>
            <a:pPr lvl="1" indent="-40639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</a:pPr>
            <a:r>
              <a:rPr lang="en-US" sz="11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performed slightly better than LGBM but both performed similarly and obtained good performance</a:t>
            </a:r>
          </a:p>
          <a:p>
            <a:pPr lvl="2" indent="-40639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</a:pPr>
            <a:r>
              <a:rPr lang="en-US" sz="11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problem might not be so difficult to model since simple NN already obtained good results and CNN training showed that it learned the patterns really fast</a:t>
            </a:r>
          </a:p>
          <a:p>
            <a:pPr lvl="2" indent="-40639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seen that by changing the data assessing chromatin accessibility, the performance changed drastically, suggesting presence of wrongly positive assigned labels in feature vectors generated with ATAC-Seq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458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6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99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618A9C7C-3DD1-4358-99F5-F8C2DA980BF2}" type="datetime1">
              <a:rPr lang="en-US" smtClean="0"/>
              <a:t>7/12/2021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99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4" y="-385199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7" y="1020201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5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43DF-2B4A-48AF-92B7-FD4F1505C030}" type="datetime1">
              <a:rPr lang="en-US" smtClean="0"/>
              <a:t>7/12/2021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4501-C2F2-4F4E-A413-00083BFEB3D4}" type="datetime1">
              <a:rPr lang="en-US" smtClean="0"/>
              <a:t>7/12/2021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F796-7FFE-4299-AB94-592B50135AE1}" type="datetime1">
              <a:rPr lang="en-US" smtClean="0"/>
              <a:t>7/12/2021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1327-0097-4E8E-98C1-F53BF61B31E4}" type="datetime1">
              <a:rPr lang="en-US" smtClean="0"/>
              <a:t>7/12/2021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4427-9F22-4E2E-B4AE-D8A281745DF1}" type="datetime1">
              <a:rPr lang="en-US" smtClean="0"/>
              <a:t>7/12/2021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809A-117B-4D7F-A0DE-1BAA9827543E}" type="datetime1">
              <a:rPr lang="en-US" smtClean="0"/>
              <a:t>7/12/2021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5" y="620714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5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CC2E6-60D1-4791-9112-C312C648B06F}" type="datetime1">
              <a:rPr lang="en-US" smtClean="0"/>
              <a:t>7/12/2021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5" y="1628776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A0382-5FBB-4158-B963-F6D6AED2582E}" type="datetime1">
              <a:rPr lang="en-US" smtClean="0"/>
              <a:t>7/12/2021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6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6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5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EA6CE-3B6E-4ED6-96A2-04171ECAAEA6}" type="datetime1">
              <a:rPr lang="en-US" smtClean="0"/>
              <a:t>7/12/2021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927DE-DBB1-472B-95CF-D9FDCB4E7A65}" type="datetime1">
              <a:rPr lang="en-US" smtClean="0"/>
              <a:t>7/12/2021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99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2763496-9ACC-43E1-8489-FB2AA3EC92C8}" type="datetime1">
              <a:rPr lang="en-US" smtClean="0"/>
              <a:t>7/12/2021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99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4" y="-385199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7" y="2610942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70688-E173-43C2-975E-2257CC8CCE59}" type="datetime1">
              <a:rPr lang="en-US" smtClean="0"/>
              <a:t>7/12/2021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610801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50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6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1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7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6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26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8"/>
            <a:ext cx="1634624" cy="203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6"/>
            <a:ext cx="1634624" cy="92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90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8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8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  <p:extLst>
      <p:ext uri="{BB962C8B-B14F-4D97-AF65-F5344CB8AC3E}">
        <p14:creationId xmlns:p14="http://schemas.microsoft.com/office/powerpoint/2010/main" val="1541172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6FA6C-E233-441A-8295-1166F144A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DD5C2-642A-4DB4-8569-BF5FAFE26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EBA61-05F2-4810-A17D-E5EE5B823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5A8B-EC7D-4AC3-BD0B-BDD3A20F80B2}" type="datetime1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84EBB-D236-4579-9CAE-4B41A858C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9D7B9-B39B-4379-AFE5-053CCE30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3AA75-3D19-4670-93E2-8D4C8BF1C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34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6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3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036AD9-254A-4D0E-961E-BCFC9FB6D827}" type="datetime1">
              <a:rPr lang="en-US" smtClean="0"/>
              <a:t>7/12/2021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3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4" y="-385163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9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9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1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99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6AA82243-8FE7-49D6-89C1-A6A449402C32}" type="datetime1">
              <a:rPr lang="en-US" smtClean="0"/>
              <a:t>7/12/2021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99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4" y="-385199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9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2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99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639F84D2-7048-40C1-B7A1-171D943E95E4}" type="datetime1">
              <a:rPr lang="en-US" smtClean="0"/>
              <a:t>7/12/2021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99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4" y="-385199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6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4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7" y="1020201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99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AAFC7F0-5991-48DF-A65B-FCDF890E84C4}" type="datetime1">
              <a:rPr lang="en-US" smtClean="0"/>
              <a:t>7/12/2021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99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4" y="-385199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4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7" y="2610942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5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3A17-E94A-4B3F-B0CC-48B71819C5B6}" type="datetime1">
              <a:rPr lang="en-US" smtClean="0"/>
              <a:t>7/12/2021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5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6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6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0D47-5A2D-4300-A547-48DA1E636E29}" type="datetime1">
              <a:rPr lang="en-US" smtClean="0"/>
              <a:t>7/12/2021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6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4216F-698C-4DC3-8D32-A00ABD91F9F7}" type="datetime1">
              <a:rPr lang="en-US" smtClean="0"/>
              <a:t>7/12/2021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5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6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6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3" y="85746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669FBBFE-D547-40CA-BED9-F208C3CC6221}" type="datetime1">
              <a:rPr lang="en-US" smtClean="0"/>
              <a:t>7/12/2021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6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8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  <p:sldLayoutId id="2147483690" r:id="rId23"/>
    <p:sldLayoutId id="2147483691" r:id="rId2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13" Type="http://schemas.openxmlformats.org/officeDocument/2006/relationships/image" Target="../media/image1090.pn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9" Type="http://schemas.openxmlformats.org/officeDocument/2006/relationships/image" Target="../media/image135.png"/><Relationship Id="rId3" Type="http://schemas.openxmlformats.org/officeDocument/2006/relationships/image" Target="../media/image990.png"/><Relationship Id="rId21" Type="http://schemas.openxmlformats.org/officeDocument/2006/relationships/image" Target="../media/image117.png"/><Relationship Id="rId34" Type="http://schemas.openxmlformats.org/officeDocument/2006/relationships/image" Target="../media/image130.png"/><Relationship Id="rId42" Type="http://schemas.openxmlformats.org/officeDocument/2006/relationships/image" Target="../media/image71.png"/><Relationship Id="rId7" Type="http://schemas.openxmlformats.org/officeDocument/2006/relationships/image" Target="../media/image1030.png"/><Relationship Id="rId12" Type="http://schemas.openxmlformats.org/officeDocument/2006/relationships/image" Target="../media/image1080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33" Type="http://schemas.openxmlformats.org/officeDocument/2006/relationships/image" Target="../media/image69.png"/><Relationship Id="rId38" Type="http://schemas.openxmlformats.org/officeDocument/2006/relationships/image" Target="../media/image134.png"/><Relationship Id="rId2" Type="http://schemas.openxmlformats.org/officeDocument/2006/relationships/image" Target="../media/image980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125.png"/><Relationship Id="rId41" Type="http://schemas.openxmlformats.org/officeDocument/2006/relationships/image" Target="../media/image7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20.png"/><Relationship Id="rId11" Type="http://schemas.openxmlformats.org/officeDocument/2006/relationships/image" Target="../media/image1070.png"/><Relationship Id="rId24" Type="http://schemas.openxmlformats.org/officeDocument/2006/relationships/image" Target="../media/image120.png"/><Relationship Id="rId32" Type="http://schemas.openxmlformats.org/officeDocument/2006/relationships/image" Target="../media/image128.png"/><Relationship Id="rId37" Type="http://schemas.openxmlformats.org/officeDocument/2006/relationships/image" Target="../media/image133.png"/><Relationship Id="rId40" Type="http://schemas.openxmlformats.org/officeDocument/2006/relationships/image" Target="../media/image136.png"/><Relationship Id="rId5" Type="http://schemas.openxmlformats.org/officeDocument/2006/relationships/image" Target="../media/image1010.png"/><Relationship Id="rId15" Type="http://schemas.openxmlformats.org/officeDocument/2006/relationships/image" Target="../media/image1110.pn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36" Type="http://schemas.openxmlformats.org/officeDocument/2006/relationships/image" Target="../media/image132.png"/><Relationship Id="rId10" Type="http://schemas.openxmlformats.org/officeDocument/2006/relationships/image" Target="../media/image1060.png"/><Relationship Id="rId19" Type="http://schemas.openxmlformats.org/officeDocument/2006/relationships/image" Target="../media/image115.png"/><Relationship Id="rId31" Type="http://schemas.openxmlformats.org/officeDocument/2006/relationships/image" Target="../media/image127.png"/><Relationship Id="rId4" Type="http://schemas.openxmlformats.org/officeDocument/2006/relationships/image" Target="../media/image1000.png"/><Relationship Id="rId9" Type="http://schemas.openxmlformats.org/officeDocument/2006/relationships/image" Target="../media/image1050.png"/><Relationship Id="rId14" Type="http://schemas.openxmlformats.org/officeDocument/2006/relationships/image" Target="../media/image110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35" Type="http://schemas.openxmlformats.org/officeDocument/2006/relationships/image" Target="../media/image131.png"/><Relationship Id="rId43" Type="http://schemas.openxmlformats.org/officeDocument/2006/relationships/image" Target="../media/image7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8.png"/><Relationship Id="rId11" Type="http://schemas.openxmlformats.org/officeDocument/2006/relationships/image" Target="../media/image37.png"/><Relationship Id="rId5" Type="http://schemas.openxmlformats.org/officeDocument/2006/relationships/image" Target="../media/image97.png"/><Relationship Id="rId10" Type="http://schemas.openxmlformats.org/officeDocument/2006/relationships/image" Target="../media/image36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C4FAFE-48FF-4E05-ADEB-9808D3B03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156" y="435369"/>
            <a:ext cx="6638853" cy="187408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52B1B8-2344-472C-9A64-A402FCACE454}"/>
              </a:ext>
            </a:extLst>
          </p:cNvPr>
          <p:cNvSpPr txBox="1">
            <a:spLocks/>
          </p:cNvSpPr>
          <p:nvPr/>
        </p:nvSpPr>
        <p:spPr>
          <a:xfrm>
            <a:off x="811565" y="2184130"/>
            <a:ext cx="10568869" cy="1450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dirty="0">
                <a:latin typeface="+mj-lt"/>
                <a:cs typeface="Calibri" panose="020F0502020204030204" pitchFamily="34" charset="0"/>
              </a:rPr>
              <a:t>Development of a supervised machine learning tool to infer active regulatory elements from transcription initiation events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D5273-C6FA-43C4-B20E-CA0EB8A6A9B6}"/>
              </a:ext>
            </a:extLst>
          </p:cNvPr>
          <p:cNvSpPr txBox="1"/>
          <p:nvPr/>
        </p:nvSpPr>
        <p:spPr>
          <a:xfrm>
            <a:off x="811565" y="4567961"/>
            <a:ext cx="106699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Student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Stefano Pellegrini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Supervisors: Robin Andersson, Marco Salvatore</a:t>
            </a:r>
          </a:p>
          <a:p>
            <a:pPr algn="r">
              <a:lnSpc>
                <a:spcPct val="150000"/>
              </a:lnSpc>
            </a:pPr>
            <a:r>
              <a:rPr lang="en-GB" sz="2000" i="1" dirty="0">
                <a:latin typeface="Calibri" panose="020F0502020204030204" pitchFamily="34" charset="0"/>
                <a:cs typeface="Calibri" panose="020F0502020204030204" pitchFamily="34" charset="0"/>
              </a:rPr>
              <a:t>Bioinformatics Centre, </a:t>
            </a:r>
          </a:p>
          <a:p>
            <a:pPr algn="r"/>
            <a:r>
              <a:rPr lang="en-GB" sz="2000" i="1" dirty="0">
                <a:latin typeface="Calibri" panose="020F0502020204030204" pitchFamily="34" charset="0"/>
                <a:cs typeface="Calibri" panose="020F0502020204030204" pitchFamily="34" charset="0"/>
              </a:rPr>
              <a:t>Copenhagen, July 12</a:t>
            </a:r>
            <a:endParaRPr lang="it-IT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82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007A4C1-6384-46C4-A87E-080A12C45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3" y="2727961"/>
            <a:ext cx="4124634" cy="3004492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7B71F2E-F367-4DB7-A3B3-804FBFBB8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" t="20720" r="7055" b="-262"/>
          <a:stretch/>
        </p:blipFill>
        <p:spPr>
          <a:xfrm>
            <a:off x="6095999" y="3022986"/>
            <a:ext cx="5237799" cy="2216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CEDA1D-5CA2-42E7-B3AC-D396F6561679}"/>
              </a:ext>
            </a:extLst>
          </p:cNvPr>
          <p:cNvSpPr txBox="1"/>
          <p:nvPr/>
        </p:nvSpPr>
        <p:spPr>
          <a:xfrm>
            <a:off x="1591438" y="2214937"/>
            <a:ext cx="2284467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GBDT (LGBM)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F3028-6CB2-4720-B4DF-3A420A09715A}"/>
              </a:ext>
            </a:extLst>
          </p:cNvPr>
          <p:cNvSpPr txBox="1"/>
          <p:nvPr/>
        </p:nvSpPr>
        <p:spPr>
          <a:xfrm>
            <a:off x="7173863" y="2214937"/>
            <a:ext cx="2284467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CNN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0A79D-1F74-4A9B-A548-CAFFF52552B3}"/>
              </a:ext>
            </a:extLst>
          </p:cNvPr>
          <p:cNvSpPr txBox="1"/>
          <p:nvPr/>
        </p:nvSpPr>
        <p:spPr>
          <a:xfrm>
            <a:off x="4829478" y="1119523"/>
            <a:ext cx="388542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Model 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8697C1-3F52-4C85-A5E4-C75F7587B9F4}"/>
              </a:ext>
            </a:extLst>
          </p:cNvPr>
          <p:cNvSpPr txBox="1"/>
          <p:nvPr/>
        </p:nvSpPr>
        <p:spPr>
          <a:xfrm>
            <a:off x="3453882" y="5804266"/>
            <a:ext cx="2356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Aratrika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Pal, 2020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6AA6E90D-E504-4737-995D-4B8F40D9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39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9C606A73-FBD8-4EBE-AD7D-20FB76AF5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" b="87164"/>
          <a:stretch/>
        </p:blipFill>
        <p:spPr>
          <a:xfrm>
            <a:off x="393993" y="1656974"/>
            <a:ext cx="3465375" cy="10857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5E9FB02-1D39-49DC-98F6-C9433CF7ECCB}"/>
              </a:ext>
            </a:extLst>
          </p:cNvPr>
          <p:cNvGrpSpPr/>
          <p:nvPr/>
        </p:nvGrpSpPr>
        <p:grpSpPr>
          <a:xfrm>
            <a:off x="443040" y="1656974"/>
            <a:ext cx="7377540" cy="1416635"/>
            <a:chOff x="406075" y="954475"/>
            <a:chExt cx="7377540" cy="1416635"/>
          </a:xfrm>
        </p:grpSpPr>
        <p:pic>
          <p:nvPicPr>
            <p:cNvPr id="11" name="Picture 10" descr="Table&#10;&#10;Description automatically generated">
              <a:extLst>
                <a:ext uri="{FF2B5EF4-FFF2-40B4-BE49-F238E27FC236}">
                  <a16:creationId xmlns:a16="http://schemas.microsoft.com/office/drawing/2014/main" id="{5D399FA2-B0DE-4E0A-AAD8-F10D251B4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864" b="70798"/>
            <a:stretch/>
          </p:blipFill>
          <p:spPr>
            <a:xfrm>
              <a:off x="4318239" y="954475"/>
              <a:ext cx="3465376" cy="141663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F640CD-EE39-4AE1-879B-EF8F28293BB5}"/>
                </a:ext>
              </a:extLst>
            </p:cNvPr>
            <p:cNvSpPr/>
            <p:nvPr/>
          </p:nvSpPr>
          <p:spPr>
            <a:xfrm>
              <a:off x="4368583" y="1326769"/>
              <a:ext cx="3379471" cy="33655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B4445B-AA2A-412E-B911-DC15AEE3518E}"/>
                </a:ext>
              </a:extLst>
            </p:cNvPr>
            <p:cNvSpPr/>
            <p:nvPr/>
          </p:nvSpPr>
          <p:spPr>
            <a:xfrm>
              <a:off x="406075" y="1327690"/>
              <a:ext cx="3379471" cy="32940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90B965-1D91-41CD-A962-865E1B7F93DE}"/>
              </a:ext>
            </a:extLst>
          </p:cNvPr>
          <p:cNvGrpSpPr/>
          <p:nvPr/>
        </p:nvGrpSpPr>
        <p:grpSpPr>
          <a:xfrm>
            <a:off x="4355204" y="3510330"/>
            <a:ext cx="3465375" cy="2116811"/>
            <a:chOff x="4318239" y="2807831"/>
            <a:chExt cx="3465375" cy="2116811"/>
          </a:xfrm>
        </p:grpSpPr>
        <p:pic>
          <p:nvPicPr>
            <p:cNvPr id="10" name="Picture 9" descr="Table&#10;&#10;Description automatically generated">
              <a:extLst>
                <a:ext uri="{FF2B5EF4-FFF2-40B4-BE49-F238E27FC236}">
                  <a16:creationId xmlns:a16="http://schemas.microsoft.com/office/drawing/2014/main" id="{C850151E-FBD7-4BE6-ACFD-AE6B99B05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9108" b="46479"/>
            <a:stretch/>
          </p:blipFill>
          <p:spPr>
            <a:xfrm>
              <a:off x="4318239" y="2807831"/>
              <a:ext cx="3465375" cy="211681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3F270-032A-43C6-9735-CFDCD860D1D4}"/>
                </a:ext>
              </a:extLst>
            </p:cNvPr>
            <p:cNvSpPr/>
            <p:nvPr/>
          </p:nvSpPr>
          <p:spPr>
            <a:xfrm>
              <a:off x="4370545" y="3194050"/>
              <a:ext cx="3373894" cy="1024382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6229EA-9CC8-4062-AD85-6C23868C58C1}"/>
              </a:ext>
            </a:extLst>
          </p:cNvPr>
          <p:cNvGrpSpPr/>
          <p:nvPr/>
        </p:nvGrpSpPr>
        <p:grpSpPr>
          <a:xfrm>
            <a:off x="8307085" y="1662211"/>
            <a:ext cx="3465375" cy="4023365"/>
            <a:chOff x="8270120" y="959712"/>
            <a:chExt cx="3465375" cy="4023365"/>
          </a:xfrm>
        </p:grpSpPr>
        <p:pic>
          <p:nvPicPr>
            <p:cNvPr id="9" name="Picture 8" descr="Table&#10;&#10;Description automatically generated">
              <a:extLst>
                <a:ext uri="{FF2B5EF4-FFF2-40B4-BE49-F238E27FC236}">
                  <a16:creationId xmlns:a16="http://schemas.microsoft.com/office/drawing/2014/main" id="{EADCDC6E-4B47-46C5-94B6-0EDB0B7677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598"/>
            <a:stretch/>
          </p:blipFill>
          <p:spPr>
            <a:xfrm>
              <a:off x="8270120" y="959712"/>
              <a:ext cx="3465375" cy="4023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718FE7-9CE3-4F10-85AB-84784B83475C}"/>
                </a:ext>
              </a:extLst>
            </p:cNvPr>
            <p:cNvSpPr/>
            <p:nvPr/>
          </p:nvSpPr>
          <p:spPr>
            <a:xfrm>
              <a:off x="8322003" y="1325880"/>
              <a:ext cx="3379471" cy="102489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58DACE-D956-4334-A88A-738C81C0DC9A}"/>
                </a:ext>
              </a:extLst>
            </p:cNvPr>
            <p:cNvSpPr/>
            <p:nvPr/>
          </p:nvSpPr>
          <p:spPr>
            <a:xfrm>
              <a:off x="8322003" y="2350769"/>
              <a:ext cx="3379471" cy="103250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FAC026-B28D-4A99-A20D-06D1CA5E52CB}"/>
                </a:ext>
              </a:extLst>
            </p:cNvPr>
            <p:cNvSpPr/>
            <p:nvPr/>
          </p:nvSpPr>
          <p:spPr>
            <a:xfrm>
              <a:off x="8322003" y="3383278"/>
              <a:ext cx="3379471" cy="1022538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4B0C937-C4A6-435F-90B2-BD0C0352440B}"/>
              </a:ext>
            </a:extLst>
          </p:cNvPr>
          <p:cNvSpPr txBox="1"/>
          <p:nvPr/>
        </p:nvSpPr>
        <p:spPr>
          <a:xfrm>
            <a:off x="4355204" y="658108"/>
            <a:ext cx="388542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Neural network architectures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7F0E8-F733-4BB9-95A1-2A3341710A98}"/>
              </a:ext>
            </a:extLst>
          </p:cNvPr>
          <p:cNvSpPr txBox="1"/>
          <p:nvPr/>
        </p:nvSpPr>
        <p:spPr>
          <a:xfrm>
            <a:off x="899161" y="2796610"/>
            <a:ext cx="2669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Trainable parameters 10,209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A8EBF1-8415-472F-B690-E596597C2296}"/>
              </a:ext>
            </a:extLst>
          </p:cNvPr>
          <p:cNvSpPr txBox="1"/>
          <p:nvPr/>
        </p:nvSpPr>
        <p:spPr>
          <a:xfrm>
            <a:off x="5024359" y="3132043"/>
            <a:ext cx="2669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Trainable parameters 30,881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DCCAB-825C-4E1D-B99B-711F372B5F8E}"/>
              </a:ext>
            </a:extLst>
          </p:cNvPr>
          <p:cNvSpPr txBox="1"/>
          <p:nvPr/>
        </p:nvSpPr>
        <p:spPr>
          <a:xfrm>
            <a:off x="5024360" y="5685575"/>
            <a:ext cx="2669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Trainable parameters 43,297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4E685B-CB38-418A-B27C-E31556549A3D}"/>
              </a:ext>
            </a:extLst>
          </p:cNvPr>
          <p:cNvSpPr txBox="1"/>
          <p:nvPr/>
        </p:nvSpPr>
        <p:spPr>
          <a:xfrm>
            <a:off x="8993384" y="5685575"/>
            <a:ext cx="2669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Trainable parameters 292,065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04AFE7-75A8-4EBB-A10B-CB06CA7D8991}"/>
              </a:ext>
            </a:extLst>
          </p:cNvPr>
          <p:cNvSpPr/>
          <p:nvPr/>
        </p:nvSpPr>
        <p:spPr>
          <a:xfrm>
            <a:off x="8355916" y="5114894"/>
            <a:ext cx="3379471" cy="1695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CCB151-8A0D-486A-B89E-EC01497FEE53}"/>
              </a:ext>
            </a:extLst>
          </p:cNvPr>
          <p:cNvSpPr/>
          <p:nvPr/>
        </p:nvSpPr>
        <p:spPr>
          <a:xfrm>
            <a:off x="4404251" y="2531887"/>
            <a:ext cx="3379471" cy="1695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9744BB-58F5-4650-8745-84399E021707}"/>
              </a:ext>
            </a:extLst>
          </p:cNvPr>
          <p:cNvSpPr/>
          <p:nvPr/>
        </p:nvSpPr>
        <p:spPr>
          <a:xfrm>
            <a:off x="4406498" y="5088204"/>
            <a:ext cx="3379471" cy="1695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073A7C-8F96-4CD2-8B32-BA1CA7471AD2}"/>
              </a:ext>
            </a:extLst>
          </p:cNvPr>
          <p:cNvSpPr/>
          <p:nvPr/>
        </p:nvSpPr>
        <p:spPr>
          <a:xfrm>
            <a:off x="441762" y="2374359"/>
            <a:ext cx="3379471" cy="1695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6BD08B-1F5B-4614-9BC9-8DD663D9BA07}"/>
              </a:ext>
            </a:extLst>
          </p:cNvPr>
          <p:cNvSpPr/>
          <p:nvPr/>
        </p:nvSpPr>
        <p:spPr>
          <a:xfrm>
            <a:off x="4404251" y="2713236"/>
            <a:ext cx="3379471" cy="1695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872FD8-52F4-4220-A4C9-6BC0998B73E8}"/>
              </a:ext>
            </a:extLst>
          </p:cNvPr>
          <p:cNvSpPr/>
          <p:nvPr/>
        </p:nvSpPr>
        <p:spPr>
          <a:xfrm>
            <a:off x="4404251" y="5267940"/>
            <a:ext cx="3379471" cy="1695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3F829E-F862-461A-9EC6-32191E9DB7F4}"/>
              </a:ext>
            </a:extLst>
          </p:cNvPr>
          <p:cNvSpPr/>
          <p:nvPr/>
        </p:nvSpPr>
        <p:spPr>
          <a:xfrm>
            <a:off x="8355261" y="5299710"/>
            <a:ext cx="3379471" cy="1695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9932DC-318B-446E-B5E8-23F0344A4E87}"/>
              </a:ext>
            </a:extLst>
          </p:cNvPr>
          <p:cNvSpPr/>
          <p:nvPr/>
        </p:nvSpPr>
        <p:spPr>
          <a:xfrm>
            <a:off x="443039" y="2558705"/>
            <a:ext cx="3379471" cy="1695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6B23FD-3602-4429-A48D-80D2C2D59809}"/>
              </a:ext>
            </a:extLst>
          </p:cNvPr>
          <p:cNvSpPr/>
          <p:nvPr/>
        </p:nvSpPr>
        <p:spPr>
          <a:xfrm>
            <a:off x="4398155" y="2893121"/>
            <a:ext cx="3379471" cy="1695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F2DA14-7A98-4CE6-9E44-4696E4448EE7}"/>
              </a:ext>
            </a:extLst>
          </p:cNvPr>
          <p:cNvSpPr/>
          <p:nvPr/>
        </p:nvSpPr>
        <p:spPr>
          <a:xfrm>
            <a:off x="4403235" y="5448936"/>
            <a:ext cx="3379471" cy="1695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EC9312-E065-4CE2-AB81-D737435A3ADB}"/>
              </a:ext>
            </a:extLst>
          </p:cNvPr>
          <p:cNvSpPr/>
          <p:nvPr/>
        </p:nvSpPr>
        <p:spPr>
          <a:xfrm>
            <a:off x="8358030" y="5475865"/>
            <a:ext cx="3379471" cy="15277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A picture containing diagram&#10;&#10;Description automatically generated">
            <a:extLst>
              <a:ext uri="{FF2B5EF4-FFF2-40B4-BE49-F238E27FC236}">
                <a16:creationId xmlns:a16="http://schemas.microsoft.com/office/drawing/2014/main" id="{2B6BAB6E-784A-42D6-BB7C-2B96477DBC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44" t="14304" r="57358" b="60777"/>
          <a:stretch/>
        </p:blipFill>
        <p:spPr>
          <a:xfrm>
            <a:off x="2109015" y="4649779"/>
            <a:ext cx="1282401" cy="1135148"/>
          </a:xfrm>
          <a:prstGeom prst="rect">
            <a:avLst/>
          </a:prstGeom>
        </p:spPr>
      </p:pic>
      <p:pic>
        <p:nvPicPr>
          <p:cNvPr id="43" name="Picture 42" descr="A picture containing diagram&#10;&#10;Description automatically generated">
            <a:extLst>
              <a:ext uri="{FF2B5EF4-FFF2-40B4-BE49-F238E27FC236}">
                <a16:creationId xmlns:a16="http://schemas.microsoft.com/office/drawing/2014/main" id="{A498D634-ED61-4F8A-9E3C-EE1D669C8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44" t="60798" r="57358" b="15000"/>
          <a:stretch/>
        </p:blipFill>
        <p:spPr>
          <a:xfrm>
            <a:off x="530503" y="4649779"/>
            <a:ext cx="1282401" cy="110249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B7B36AB-5B66-40AF-A817-0BE6C87065E7}"/>
              </a:ext>
            </a:extLst>
          </p:cNvPr>
          <p:cNvSpPr txBox="1"/>
          <p:nvPr/>
        </p:nvSpPr>
        <p:spPr>
          <a:xfrm>
            <a:off x="2337419" y="4275011"/>
            <a:ext cx="128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Sigmoid</a:t>
            </a:r>
            <a:endParaRPr lang="en-US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1571D5-5927-49D4-A63E-A8C4FD9D7FBB}"/>
              </a:ext>
            </a:extLst>
          </p:cNvPr>
          <p:cNvSpPr txBox="1"/>
          <p:nvPr/>
        </p:nvSpPr>
        <p:spPr>
          <a:xfrm>
            <a:off x="844280" y="4275011"/>
            <a:ext cx="128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ReLU</a:t>
            </a:r>
            <a:endParaRPr lang="en-US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E5B3C0-BB4B-44A3-9434-6EA60DD11AA1}"/>
              </a:ext>
            </a:extLst>
          </p:cNvPr>
          <p:cNvSpPr txBox="1"/>
          <p:nvPr/>
        </p:nvSpPr>
        <p:spPr>
          <a:xfrm>
            <a:off x="785616" y="3859142"/>
            <a:ext cx="2284467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Activation functions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17FC6858-8BB9-499D-9E8F-626CF6BF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2486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EF08680-A9E9-4A3B-9791-D0D084D1E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95"/>
          <a:stretch/>
        </p:blipFill>
        <p:spPr>
          <a:xfrm>
            <a:off x="6419139" y="1408070"/>
            <a:ext cx="4981586" cy="377628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49797A27-47C1-4285-937C-39B45036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45"/>
          <a:stretch/>
        </p:blipFill>
        <p:spPr>
          <a:xfrm>
            <a:off x="265999" y="1408070"/>
            <a:ext cx="4981587" cy="377628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7288C706-4DD7-4D6A-8138-1A06E354AC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60" t="12535" r="-1656" b="31866"/>
          <a:stretch/>
        </p:blipFill>
        <p:spPr>
          <a:xfrm>
            <a:off x="6986787" y="5098830"/>
            <a:ext cx="2250359" cy="1687912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6ED89DC3-D9E2-4C49-ADCA-DE93E25EB6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6" t="32101" r="-239" b="28961"/>
          <a:stretch/>
        </p:blipFill>
        <p:spPr>
          <a:xfrm>
            <a:off x="736242" y="5098830"/>
            <a:ext cx="2250359" cy="11676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DB978E-BD2F-426A-B4D3-5FBD57695608}"/>
              </a:ext>
            </a:extLst>
          </p:cNvPr>
          <p:cNvSpPr txBox="1"/>
          <p:nvPr/>
        </p:nvSpPr>
        <p:spPr>
          <a:xfrm>
            <a:off x="3683360" y="444748"/>
            <a:ext cx="5624846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Performance evaluation for model selection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BF1494-795D-4C26-BCF7-022EA3993E1D}"/>
              </a:ext>
            </a:extLst>
          </p:cNvPr>
          <p:cNvSpPr/>
          <p:nvPr/>
        </p:nvSpPr>
        <p:spPr>
          <a:xfrm>
            <a:off x="3315524" y="1210429"/>
            <a:ext cx="1802487" cy="493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884C5D-345F-4041-8664-6EE6784A0242}"/>
              </a:ext>
            </a:extLst>
          </p:cNvPr>
          <p:cNvSpPr/>
          <p:nvPr/>
        </p:nvSpPr>
        <p:spPr>
          <a:xfrm>
            <a:off x="9520068" y="1210428"/>
            <a:ext cx="1802487" cy="493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5DF32-480D-4E75-8D5D-4CA8A72C8E7C}"/>
              </a:ext>
            </a:extLst>
          </p:cNvPr>
          <p:cNvSpPr txBox="1"/>
          <p:nvPr/>
        </p:nvSpPr>
        <p:spPr>
          <a:xfrm>
            <a:off x="1762676" y="1139018"/>
            <a:ext cx="2284467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LGBM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BF9178-D719-4B32-9715-D156B6637B89}"/>
              </a:ext>
            </a:extLst>
          </p:cNvPr>
          <p:cNvSpPr txBox="1"/>
          <p:nvPr/>
        </p:nvSpPr>
        <p:spPr>
          <a:xfrm>
            <a:off x="8013110" y="1089970"/>
            <a:ext cx="2284467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CNN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99419EBC-C010-44D9-80E8-C2EEAD8B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93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3463095-53AE-4DF5-B760-8E22A48B7B49}"/>
              </a:ext>
            </a:extLst>
          </p:cNvPr>
          <p:cNvSpPr txBox="1"/>
          <p:nvPr/>
        </p:nvSpPr>
        <p:spPr>
          <a:xfrm>
            <a:off x="347744" y="482938"/>
            <a:ext cx="322729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Training progression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280730-D748-411A-B47C-6B75F8914CD8}"/>
              </a:ext>
            </a:extLst>
          </p:cNvPr>
          <p:cNvGrpSpPr/>
          <p:nvPr/>
        </p:nvGrpSpPr>
        <p:grpSpPr>
          <a:xfrm>
            <a:off x="3852928" y="588066"/>
            <a:ext cx="3281806" cy="6085366"/>
            <a:chOff x="3852928" y="682226"/>
            <a:chExt cx="3281806" cy="60853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9D8BD6-7542-428F-BA22-8390A02A46FF}"/>
                </a:ext>
              </a:extLst>
            </p:cNvPr>
            <p:cNvSpPr txBox="1"/>
            <p:nvPr/>
          </p:nvSpPr>
          <p:spPr>
            <a:xfrm>
              <a:off x="4454089" y="682226"/>
              <a:ext cx="2284467" cy="318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67" b="1" dirty="0">
                  <a:solidFill>
                    <a:srgbClr val="A31D20"/>
                  </a:solidFill>
                </a:rPr>
                <a:t>LGBM training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432A2C-FF26-4550-9AEA-BCA3DBA26C97}"/>
                </a:ext>
              </a:extLst>
            </p:cNvPr>
            <p:cNvGrpSpPr/>
            <p:nvPr/>
          </p:nvGrpSpPr>
          <p:grpSpPr>
            <a:xfrm>
              <a:off x="3852928" y="1045377"/>
              <a:ext cx="3281806" cy="5722215"/>
              <a:chOff x="3852928" y="1045377"/>
              <a:chExt cx="3281806" cy="5722215"/>
            </a:xfrm>
          </p:grpSpPr>
          <p:pic>
            <p:nvPicPr>
              <p:cNvPr id="7" name="Picture 6" descr="A computer screen capture&#10;&#10;Description automatically generated with low confidence">
                <a:extLst>
                  <a:ext uri="{FF2B5EF4-FFF2-40B4-BE49-F238E27FC236}">
                    <a16:creationId xmlns:a16="http://schemas.microsoft.com/office/drawing/2014/main" id="{365FB849-56C8-46E1-8D89-2292B4B27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697" r="49841" b="1476"/>
              <a:stretch/>
            </p:blipFill>
            <p:spPr>
              <a:xfrm>
                <a:off x="3852928" y="1045377"/>
                <a:ext cx="3281806" cy="5589103"/>
              </a:xfrm>
              <a:prstGeom prst="rect">
                <a:avLst/>
              </a:prstGeom>
            </p:spPr>
          </p:pic>
          <p:pic>
            <p:nvPicPr>
              <p:cNvPr id="12" name="Picture 11" descr="A computer screen capture&#10;&#10;Description automatically generated with low confidence">
                <a:extLst>
                  <a:ext uri="{FF2B5EF4-FFF2-40B4-BE49-F238E27FC236}">
                    <a16:creationId xmlns:a16="http://schemas.microsoft.com/office/drawing/2014/main" id="{EC63568C-4AC4-49B6-BABC-9ED9092968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6302" t="98385" r="40095"/>
              <a:stretch/>
            </p:blipFill>
            <p:spPr>
              <a:xfrm>
                <a:off x="5265434" y="6673432"/>
                <a:ext cx="890016" cy="94160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53A2B3-EB6A-457C-9E22-61E645B83B1F}"/>
              </a:ext>
            </a:extLst>
          </p:cNvPr>
          <p:cNvGrpSpPr/>
          <p:nvPr/>
        </p:nvGrpSpPr>
        <p:grpSpPr>
          <a:xfrm>
            <a:off x="7806544" y="588066"/>
            <a:ext cx="3281807" cy="6038286"/>
            <a:chOff x="7806544" y="682226"/>
            <a:chExt cx="3281807" cy="60382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6415E9-A75D-4185-8EB5-D65B5A6DFB16}"/>
                </a:ext>
              </a:extLst>
            </p:cNvPr>
            <p:cNvSpPr txBox="1"/>
            <p:nvPr/>
          </p:nvSpPr>
          <p:spPr>
            <a:xfrm>
              <a:off x="8458882" y="682226"/>
              <a:ext cx="2284467" cy="318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67" b="1" dirty="0">
                  <a:solidFill>
                    <a:srgbClr val="A31D20"/>
                  </a:solidFill>
                </a:rPr>
                <a:t>CNN training</a:t>
              </a:r>
            </a:p>
          </p:txBody>
        </p:sp>
        <p:pic>
          <p:nvPicPr>
            <p:cNvPr id="3" name="Picture 2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03DF1B6E-9D21-46CB-8199-BA60B079A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97" r="49842"/>
            <a:stretch/>
          </p:blipFill>
          <p:spPr>
            <a:xfrm>
              <a:off x="7806544" y="1045376"/>
              <a:ext cx="3281807" cy="5675136"/>
            </a:xfrm>
            <a:prstGeom prst="rect">
              <a:avLst/>
            </a:prstGeom>
          </p:spPr>
        </p:pic>
      </p:grpSp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ACBD350-5E2D-4E96-BA3F-FF6670E8F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91" t="98386" r="41677"/>
          <a:stretch/>
        </p:blipFill>
        <p:spPr>
          <a:xfrm>
            <a:off x="9323123" y="6579272"/>
            <a:ext cx="682581" cy="94160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D69B0896-14EF-4C8E-BDEC-E601AB94B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8728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CD225F-2B07-4080-9BE4-23E5DE85635B}"/>
              </a:ext>
            </a:extLst>
          </p:cNvPr>
          <p:cNvSpPr txBox="1"/>
          <p:nvPr/>
        </p:nvSpPr>
        <p:spPr>
          <a:xfrm>
            <a:off x="347744" y="482938"/>
            <a:ext cx="322729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Feature importance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95E573-0B47-4EAC-9395-FBF41E44C8A6}"/>
              </a:ext>
            </a:extLst>
          </p:cNvPr>
          <p:cNvSpPr txBox="1"/>
          <p:nvPr/>
        </p:nvSpPr>
        <p:spPr>
          <a:xfrm>
            <a:off x="5822002" y="1965003"/>
            <a:ext cx="3218967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LGBM feature importance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49036AF-FE89-4CE7-8571-4FA2C9EE3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5"/>
          <a:stretch/>
        </p:blipFill>
        <p:spPr>
          <a:xfrm>
            <a:off x="3309869" y="2280406"/>
            <a:ext cx="8650384" cy="26708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3A6F5D-02A0-444F-BE08-E90281B9408D}"/>
              </a:ext>
            </a:extLst>
          </p:cNvPr>
          <p:cNvCxnSpPr>
            <a:cxnSpLocks/>
          </p:cNvCxnSpPr>
          <p:nvPr/>
        </p:nvCxnSpPr>
        <p:spPr>
          <a:xfrm>
            <a:off x="5822002" y="3416932"/>
            <a:ext cx="0" cy="1172242"/>
          </a:xfrm>
          <a:prstGeom prst="line">
            <a:avLst/>
          </a:prstGeom>
          <a:ln w="12700" cap="flat" cmpd="sng" algn="ctr">
            <a:solidFill>
              <a:srgbClr val="0119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6312EF-ED6D-4AA7-A30A-A43F65ADB94D}"/>
              </a:ext>
            </a:extLst>
          </p:cNvPr>
          <p:cNvCxnSpPr>
            <a:cxnSpLocks/>
          </p:cNvCxnSpPr>
          <p:nvPr/>
        </p:nvCxnSpPr>
        <p:spPr>
          <a:xfrm flipH="1">
            <a:off x="8279721" y="2369135"/>
            <a:ext cx="6439" cy="1047797"/>
          </a:xfrm>
          <a:prstGeom prst="line">
            <a:avLst/>
          </a:prstGeom>
          <a:ln w="12700" cap="flat" cmpd="sng" algn="ctr">
            <a:solidFill>
              <a:srgbClr val="0119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17E5F9-A6F5-4C87-AEF6-780A421B4C88}"/>
              </a:ext>
            </a:extLst>
          </p:cNvPr>
          <p:cNvCxnSpPr>
            <a:cxnSpLocks/>
          </p:cNvCxnSpPr>
          <p:nvPr/>
        </p:nvCxnSpPr>
        <p:spPr>
          <a:xfrm>
            <a:off x="6805090" y="3416932"/>
            <a:ext cx="6439" cy="1172242"/>
          </a:xfrm>
          <a:prstGeom prst="line">
            <a:avLst/>
          </a:prstGeom>
          <a:ln w="12700" cap="flat" cmpd="sng" algn="ctr">
            <a:solidFill>
              <a:srgbClr val="0119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9531BB-DDEE-47BC-B187-D32465D0E138}"/>
              </a:ext>
            </a:extLst>
          </p:cNvPr>
          <p:cNvCxnSpPr>
            <a:cxnSpLocks/>
          </p:cNvCxnSpPr>
          <p:nvPr/>
        </p:nvCxnSpPr>
        <p:spPr>
          <a:xfrm>
            <a:off x="9256368" y="2369135"/>
            <a:ext cx="6443" cy="1047797"/>
          </a:xfrm>
          <a:prstGeom prst="line">
            <a:avLst/>
          </a:prstGeom>
          <a:ln w="12700" cap="flat" cmpd="sng" algn="ctr">
            <a:solidFill>
              <a:srgbClr val="0119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53FBF62-4980-47AE-9E44-F53A2EBA458D}"/>
              </a:ext>
            </a:extLst>
          </p:cNvPr>
          <p:cNvGrpSpPr/>
          <p:nvPr/>
        </p:nvGrpSpPr>
        <p:grpSpPr>
          <a:xfrm>
            <a:off x="265873" y="2740321"/>
            <a:ext cx="3020663" cy="1982588"/>
            <a:chOff x="89799" y="1314310"/>
            <a:chExt cx="3020663" cy="198258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FDDBC9F-9CA5-42BA-9818-5102640D2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99" y="1314310"/>
              <a:ext cx="2890613" cy="1982588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A89D93-C057-4BB5-8AFC-49371C48BC7B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5" y="1996140"/>
              <a:ext cx="0" cy="1126522"/>
            </a:xfrm>
            <a:prstGeom prst="line">
              <a:avLst/>
            </a:prstGeom>
            <a:ln w="9525" cap="flat" cmpd="sng" algn="ctr">
              <a:solidFill>
                <a:srgbClr val="01190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B1AAA8-D8F5-48AA-BE74-2942F31F2F60}"/>
                </a:ext>
              </a:extLst>
            </p:cNvPr>
            <p:cNvCxnSpPr>
              <a:cxnSpLocks/>
            </p:cNvCxnSpPr>
            <p:nvPr/>
          </p:nvCxnSpPr>
          <p:spPr>
            <a:xfrm>
              <a:off x="1330765" y="1990044"/>
              <a:ext cx="0" cy="1126522"/>
            </a:xfrm>
            <a:prstGeom prst="line">
              <a:avLst/>
            </a:prstGeom>
            <a:ln w="9525" cap="flat" cmpd="sng" algn="ctr">
              <a:solidFill>
                <a:srgbClr val="01190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F676558-A567-4FF9-8F56-2CFA0AC835A1}"/>
                </a:ext>
              </a:extLst>
            </p:cNvPr>
            <p:cNvCxnSpPr>
              <a:cxnSpLocks/>
            </p:cNvCxnSpPr>
            <p:nvPr/>
          </p:nvCxnSpPr>
          <p:spPr>
            <a:xfrm>
              <a:off x="1747325" y="1490519"/>
              <a:ext cx="0" cy="502920"/>
            </a:xfrm>
            <a:prstGeom prst="line">
              <a:avLst/>
            </a:prstGeom>
            <a:ln w="9525" cap="flat" cmpd="sng" algn="ctr">
              <a:solidFill>
                <a:srgbClr val="01190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47EC4A-7DDE-409C-A07C-27DB94CDE0F3}"/>
                </a:ext>
              </a:extLst>
            </p:cNvPr>
            <p:cNvCxnSpPr>
              <a:cxnSpLocks/>
            </p:cNvCxnSpPr>
            <p:nvPr/>
          </p:nvCxnSpPr>
          <p:spPr>
            <a:xfrm>
              <a:off x="2014025" y="1487979"/>
              <a:ext cx="0" cy="502920"/>
            </a:xfrm>
            <a:prstGeom prst="line">
              <a:avLst/>
            </a:prstGeom>
            <a:ln w="9525" cap="flat" cmpd="sng" algn="ctr">
              <a:solidFill>
                <a:srgbClr val="01190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6B06997-8685-4764-BE2E-5629AB947404}"/>
                </a:ext>
              </a:extLst>
            </p:cNvPr>
            <p:cNvSpPr/>
            <p:nvPr/>
          </p:nvSpPr>
          <p:spPr>
            <a:xfrm>
              <a:off x="2506958" y="1327958"/>
              <a:ext cx="603504" cy="890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8548E0F8-A427-4BC8-A04F-F05DE5230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B633B6-9BB7-4850-BE57-4ED50FFBC6E8}"/>
              </a:ext>
            </a:extLst>
          </p:cNvPr>
          <p:cNvSpPr txBox="1"/>
          <p:nvPr/>
        </p:nvSpPr>
        <p:spPr>
          <a:xfrm>
            <a:off x="67569" y="2412040"/>
            <a:ext cx="3218967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Positive average profile</a:t>
            </a:r>
          </a:p>
        </p:txBody>
      </p:sp>
    </p:spTree>
    <p:extLst>
      <p:ext uri="{BB962C8B-B14F-4D97-AF65-F5344CB8AC3E}">
        <p14:creationId xmlns:p14="http://schemas.microsoft.com/office/powerpoint/2010/main" val="158598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F02393E-F0F9-4A0F-AFC5-2BF533FC8B13}"/>
              </a:ext>
            </a:extLst>
          </p:cNvPr>
          <p:cNvGrpSpPr/>
          <p:nvPr/>
        </p:nvGrpSpPr>
        <p:grpSpPr>
          <a:xfrm>
            <a:off x="1165860" y="2133597"/>
            <a:ext cx="8740397" cy="3044029"/>
            <a:chOff x="907691" y="348799"/>
            <a:chExt cx="5054432" cy="1643072"/>
          </a:xfrm>
        </p:grpSpPr>
        <p:pic>
          <p:nvPicPr>
            <p:cNvPr id="5" name="Picture 4" descr="Screen 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5FF84EBB-280C-40D5-AA25-FE3DCC200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60" r="10456"/>
            <a:stretch/>
          </p:blipFill>
          <p:spPr>
            <a:xfrm>
              <a:off x="907691" y="348800"/>
              <a:ext cx="3060805" cy="1643071"/>
            </a:xfrm>
            <a:prstGeom prst="rect">
              <a:avLst/>
            </a:prstGeom>
          </p:spPr>
        </p:pic>
        <p:pic>
          <p:nvPicPr>
            <p:cNvPr id="8" name="Picture 7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583C9BD7-C957-4E09-A8A8-57536079C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859" t="12959"/>
            <a:stretch/>
          </p:blipFill>
          <p:spPr>
            <a:xfrm>
              <a:off x="3974736" y="348799"/>
              <a:ext cx="1987387" cy="164307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8D2ACCF-072A-4512-ABB6-D574AA971EF8}"/>
              </a:ext>
            </a:extLst>
          </p:cNvPr>
          <p:cNvSpPr txBox="1"/>
          <p:nvPr/>
        </p:nvSpPr>
        <p:spPr>
          <a:xfrm>
            <a:off x="512741" y="582808"/>
            <a:ext cx="322729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Model evaluation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0F89470F-FDF0-4C53-9AE7-8F232766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6627EE-1E4D-4DBD-9FC4-797D1CE99000}"/>
              </a:ext>
            </a:extLst>
          </p:cNvPr>
          <p:cNvSpPr/>
          <p:nvPr/>
        </p:nvSpPr>
        <p:spPr>
          <a:xfrm>
            <a:off x="3747652" y="2523220"/>
            <a:ext cx="5403968" cy="12618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160C2B-1356-4F0A-B997-AD2A8F05A096}"/>
              </a:ext>
            </a:extLst>
          </p:cNvPr>
          <p:cNvSpPr/>
          <p:nvPr/>
        </p:nvSpPr>
        <p:spPr>
          <a:xfrm>
            <a:off x="3747652" y="3787391"/>
            <a:ext cx="5403968" cy="12618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48D177-B3C2-4A45-AA05-8B26FCE619A5}"/>
              </a:ext>
            </a:extLst>
          </p:cNvPr>
          <p:cNvSpPr/>
          <p:nvPr/>
        </p:nvSpPr>
        <p:spPr>
          <a:xfrm>
            <a:off x="762000" y="2133598"/>
            <a:ext cx="10264140" cy="3662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044449-0011-4C01-97F6-AD9752E6BD87}"/>
              </a:ext>
            </a:extLst>
          </p:cNvPr>
          <p:cNvGrpSpPr/>
          <p:nvPr/>
        </p:nvGrpSpPr>
        <p:grpSpPr>
          <a:xfrm>
            <a:off x="1165860" y="2133598"/>
            <a:ext cx="8740397" cy="3044027"/>
            <a:chOff x="640362" y="1173553"/>
            <a:chExt cx="5054432" cy="1643071"/>
          </a:xfrm>
        </p:grpSpPr>
        <p:pic>
          <p:nvPicPr>
            <p:cNvPr id="14" name="Picture 13" descr="Screen 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03AAADD2-C4C5-44EE-ADC1-48ABFA8D76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60" r="10456"/>
            <a:stretch/>
          </p:blipFill>
          <p:spPr>
            <a:xfrm>
              <a:off x="640362" y="1173553"/>
              <a:ext cx="3060805" cy="1643071"/>
            </a:xfrm>
            <a:prstGeom prst="rect">
              <a:avLst/>
            </a:prstGeom>
          </p:spPr>
        </p:pic>
        <p:pic>
          <p:nvPicPr>
            <p:cNvPr id="15" name="Picture 14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C901CE5D-B748-4D5E-B258-CDBD568D5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859" t="12960"/>
            <a:stretch/>
          </p:blipFill>
          <p:spPr>
            <a:xfrm>
              <a:off x="3707407" y="1173553"/>
              <a:ext cx="1987387" cy="1643071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6D98D-169B-4C86-B454-72932F072EB9}"/>
              </a:ext>
            </a:extLst>
          </p:cNvPr>
          <p:cNvSpPr/>
          <p:nvPr/>
        </p:nvSpPr>
        <p:spPr>
          <a:xfrm>
            <a:off x="3749989" y="3364942"/>
            <a:ext cx="5403968" cy="8401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7207D4-E1F1-487F-8EF4-795DB96826CB}"/>
              </a:ext>
            </a:extLst>
          </p:cNvPr>
          <p:cNvSpPr/>
          <p:nvPr/>
        </p:nvSpPr>
        <p:spPr>
          <a:xfrm>
            <a:off x="944880" y="2133600"/>
            <a:ext cx="9564624" cy="3322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47A708-C5A8-4B3F-9469-3EE19A013714}"/>
              </a:ext>
            </a:extLst>
          </p:cNvPr>
          <p:cNvGrpSpPr/>
          <p:nvPr/>
        </p:nvGrpSpPr>
        <p:grpSpPr>
          <a:xfrm>
            <a:off x="1165860" y="2133601"/>
            <a:ext cx="8740397" cy="3044026"/>
            <a:chOff x="1165860" y="2133601"/>
            <a:chExt cx="8740397" cy="304402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37B387A-D2F0-40F3-9017-9FD0D647FCC4}"/>
                </a:ext>
              </a:extLst>
            </p:cNvPr>
            <p:cNvGrpSpPr/>
            <p:nvPr/>
          </p:nvGrpSpPr>
          <p:grpSpPr>
            <a:xfrm>
              <a:off x="1165860" y="2133601"/>
              <a:ext cx="8740397" cy="3044026"/>
              <a:chOff x="640362" y="1173554"/>
              <a:chExt cx="5054432" cy="1643070"/>
            </a:xfrm>
          </p:grpSpPr>
          <p:pic>
            <p:nvPicPr>
              <p:cNvPr id="19" name="Picture 18" descr="Screen 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E1AB9ECA-5B71-4C60-9B30-6A600474F1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2960" r="10456"/>
              <a:stretch/>
            </p:blipFill>
            <p:spPr>
              <a:xfrm>
                <a:off x="640362" y="1173554"/>
                <a:ext cx="3060805" cy="1643070"/>
              </a:xfrm>
              <a:prstGeom prst="rect">
                <a:avLst/>
              </a:prstGeom>
            </p:spPr>
          </p:pic>
          <p:pic>
            <p:nvPicPr>
              <p:cNvPr id="20" name="Picture 19" descr="A picture containing text, electronics&#10;&#10;Description automatically generated">
                <a:extLst>
                  <a:ext uri="{FF2B5EF4-FFF2-40B4-BE49-F238E27FC236}">
                    <a16:creationId xmlns:a16="http://schemas.microsoft.com/office/drawing/2014/main" id="{E58EBBD8-F846-4329-8911-A8C45B0292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1859" t="12960"/>
              <a:stretch/>
            </p:blipFill>
            <p:spPr>
              <a:xfrm>
                <a:off x="3707407" y="1173554"/>
                <a:ext cx="1987387" cy="1643070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1B1CC2-804C-4EFE-89AA-B42DA2533569}"/>
                </a:ext>
              </a:extLst>
            </p:cNvPr>
            <p:cNvSpPr/>
            <p:nvPr/>
          </p:nvSpPr>
          <p:spPr>
            <a:xfrm>
              <a:off x="3754917" y="4211939"/>
              <a:ext cx="5403968" cy="8401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58251D6-3006-423C-A2B3-BE48D154B296}"/>
              </a:ext>
            </a:extLst>
          </p:cNvPr>
          <p:cNvSpPr txBox="1"/>
          <p:nvPr/>
        </p:nvSpPr>
        <p:spPr>
          <a:xfrm>
            <a:off x="3904539" y="1726879"/>
            <a:ext cx="22844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A31D20"/>
                </a:solidFill>
              </a:rPr>
              <a:t>LGBM</a:t>
            </a:r>
            <a:endParaRPr lang="en-US" sz="1500" b="1" dirty="0">
              <a:solidFill>
                <a:srgbClr val="A31D2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7CA2E5-FCC1-460A-BB30-31F77503AFB4}"/>
              </a:ext>
            </a:extLst>
          </p:cNvPr>
          <p:cNvSpPr txBox="1"/>
          <p:nvPr/>
        </p:nvSpPr>
        <p:spPr>
          <a:xfrm>
            <a:off x="6726987" y="1726879"/>
            <a:ext cx="22844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A31D20"/>
                </a:solidFill>
              </a:rPr>
              <a:t>CNN</a:t>
            </a:r>
            <a:endParaRPr lang="en-US" sz="1500" b="1" dirty="0">
              <a:solidFill>
                <a:srgbClr val="A31D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35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3" grpId="0" animBg="1"/>
      <p:bldP spid="11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DDE0823-E6D4-41CE-B5F5-61B590A93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460" y="954844"/>
            <a:ext cx="6226753" cy="24741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806A15-BB8B-402C-92B9-ABEDB4D6A177}"/>
              </a:ext>
            </a:extLst>
          </p:cNvPr>
          <p:cNvSpPr txBox="1"/>
          <p:nvPr/>
        </p:nvSpPr>
        <p:spPr>
          <a:xfrm>
            <a:off x="284956" y="1339873"/>
            <a:ext cx="553828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A31D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chromosomes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(3 days):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≈</a:t>
            </a:r>
            <a:r>
              <a:rPr lang="en-US" sz="1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600,000,000 total regions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≈</a:t>
            </a:r>
            <a:r>
              <a:rPr lang="en-US" sz="1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20,000,000 with at least a CAGE TSS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≈</a:t>
            </a:r>
            <a:r>
              <a:rPr lang="en-US" sz="1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5,100,000 with min CAGE signal</a:t>
            </a:r>
          </a:p>
          <a:p>
            <a:pPr lvl="1"/>
            <a:endParaRPr lang="en-US" sz="12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A31D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TREs: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≈</a:t>
            </a:r>
            <a:r>
              <a:rPr lang="en-US" sz="1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1,940,000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38.2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% of the profiles with min signal</a:t>
            </a:r>
            <a:endParaRPr lang="en-US" sz="12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84DF9D-61CB-4764-8C89-AE51C8A2CE28}"/>
              </a:ext>
            </a:extLst>
          </p:cNvPr>
          <p:cNvSpPr txBox="1"/>
          <p:nvPr/>
        </p:nvSpPr>
        <p:spPr>
          <a:xfrm>
            <a:off x="6079022" y="636744"/>
            <a:ext cx="3161324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Classes distribution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13A32-86FA-46C9-84FF-A2DD9EF677FA}"/>
              </a:ext>
            </a:extLst>
          </p:cNvPr>
          <p:cNvSpPr txBox="1"/>
          <p:nvPr/>
        </p:nvSpPr>
        <p:spPr>
          <a:xfrm>
            <a:off x="284956" y="554734"/>
            <a:ext cx="3506573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Genome-wide prediction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656F84A6-8D8B-4D16-85CC-C4DEC169A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37" y="4308213"/>
            <a:ext cx="3399149" cy="2295958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21D3CDF0-3F55-46ED-8AC0-6A7B591632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5"/>
          <a:stretch/>
        </p:blipFill>
        <p:spPr>
          <a:xfrm>
            <a:off x="2427436" y="4308213"/>
            <a:ext cx="3078775" cy="22959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A97ED1-8931-41EC-B550-A21B7441E944}"/>
              </a:ext>
            </a:extLst>
          </p:cNvPr>
          <p:cNvSpPr txBox="1"/>
          <p:nvPr/>
        </p:nvSpPr>
        <p:spPr>
          <a:xfrm>
            <a:off x="2697248" y="3899548"/>
            <a:ext cx="2879210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Positive predicted profiles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D5CFDA-B7D4-4BFB-9548-1CD547FA74C5}"/>
              </a:ext>
            </a:extLst>
          </p:cNvPr>
          <p:cNvSpPr txBox="1"/>
          <p:nvPr/>
        </p:nvSpPr>
        <p:spPr>
          <a:xfrm>
            <a:off x="5942296" y="3899548"/>
            <a:ext cx="2879210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Negative predicted profiles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EFA95B31-0D8C-4EF7-9277-FEF49CA4F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647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8FCC305-D2C2-4D36-A584-7FADA7AF0134}"/>
              </a:ext>
            </a:extLst>
          </p:cNvPr>
          <p:cNvGrpSpPr/>
          <p:nvPr/>
        </p:nvGrpSpPr>
        <p:grpSpPr>
          <a:xfrm>
            <a:off x="-310615" y="693505"/>
            <a:ext cx="12502615" cy="6066435"/>
            <a:chOff x="-357166" y="2928672"/>
            <a:chExt cx="12595332" cy="601522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99C5C3-3170-4076-9D91-92D26FEC7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166" y="2928672"/>
              <a:ext cx="12284332" cy="6015221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DB5F70A-1191-4E1B-BF68-948D7D23E6C4}"/>
                </a:ext>
              </a:extLst>
            </p:cNvPr>
            <p:cNvGrpSpPr/>
            <p:nvPr/>
          </p:nvGrpSpPr>
          <p:grpSpPr>
            <a:xfrm>
              <a:off x="-357166" y="2974114"/>
              <a:ext cx="2458912" cy="5489137"/>
              <a:chOff x="-357166" y="2974114"/>
              <a:chExt cx="2458912" cy="548913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202D0A-84CC-4AC9-8562-79877C3DF96E}"/>
                  </a:ext>
                </a:extLst>
              </p:cNvPr>
              <p:cNvSpPr txBox="1"/>
              <p:nvPr/>
            </p:nvSpPr>
            <p:spPr>
              <a:xfrm>
                <a:off x="-334554" y="6964608"/>
                <a:ext cx="1491022" cy="220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14" b="1" dirty="0">
                    <a:solidFill>
                      <a:srgbClr val="A31D20"/>
                    </a:solidFill>
                  </a:rPr>
                  <a:t>OCRs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9D5454C-CA1C-4DAC-A0FC-CE3EE4524153}"/>
                  </a:ext>
                </a:extLst>
              </p:cNvPr>
              <p:cNvSpPr/>
              <p:nvPr/>
            </p:nvSpPr>
            <p:spPr>
              <a:xfrm>
                <a:off x="15921" y="6154698"/>
                <a:ext cx="299839" cy="514952"/>
              </a:xfrm>
              <a:prstGeom prst="rect">
                <a:avLst/>
              </a:prstGeom>
              <a:solidFill>
                <a:srgbClr val="D3D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3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729742-C591-4FAF-9C9B-B74C10F39738}"/>
                  </a:ext>
                </a:extLst>
              </p:cNvPr>
              <p:cNvSpPr/>
              <p:nvPr/>
            </p:nvSpPr>
            <p:spPr>
              <a:xfrm>
                <a:off x="15920" y="5253471"/>
                <a:ext cx="299839" cy="514952"/>
              </a:xfrm>
              <a:prstGeom prst="rect">
                <a:avLst/>
              </a:prstGeom>
              <a:solidFill>
                <a:srgbClr val="D3D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3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990FEA4-31E2-4AB6-8166-29D912F941A3}"/>
                  </a:ext>
                </a:extLst>
              </p:cNvPr>
              <p:cNvSpPr/>
              <p:nvPr/>
            </p:nvSpPr>
            <p:spPr>
              <a:xfrm>
                <a:off x="15919" y="4182137"/>
                <a:ext cx="299839" cy="514952"/>
              </a:xfrm>
              <a:prstGeom prst="rect">
                <a:avLst/>
              </a:prstGeom>
              <a:solidFill>
                <a:srgbClr val="D3D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3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A88DF3-E687-47BC-B000-E5BE5BAF5A1D}"/>
                  </a:ext>
                </a:extLst>
              </p:cNvPr>
              <p:cNvSpPr txBox="1"/>
              <p:nvPr/>
            </p:nvSpPr>
            <p:spPr>
              <a:xfrm>
                <a:off x="-357166" y="6314162"/>
                <a:ext cx="1491022" cy="347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14" b="1" dirty="0">
                    <a:solidFill>
                      <a:srgbClr val="A31D20"/>
                    </a:solidFill>
                  </a:rPr>
                  <a:t>TREs score</a:t>
                </a:r>
              </a:p>
              <a:p>
                <a:pPr algn="ctr"/>
                <a:r>
                  <a:rPr lang="en-US" sz="814" b="1" dirty="0">
                    <a:solidFill>
                      <a:srgbClr val="A31D20"/>
                    </a:solidFill>
                  </a:rPr>
                  <a:t>CNN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634E5B-5BA1-485D-B978-64452BAFEB3F}"/>
                  </a:ext>
                </a:extLst>
              </p:cNvPr>
              <p:cNvSpPr txBox="1"/>
              <p:nvPr/>
            </p:nvSpPr>
            <p:spPr>
              <a:xfrm>
                <a:off x="-334554" y="4511889"/>
                <a:ext cx="1491022" cy="220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14" b="1" dirty="0">
                    <a:solidFill>
                      <a:srgbClr val="A31D20"/>
                    </a:solidFill>
                  </a:rPr>
                  <a:t>CAGE</a:t>
                </a:r>
                <a:endParaRPr lang="en-US" sz="916" b="1" dirty="0">
                  <a:solidFill>
                    <a:srgbClr val="A31D20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441D49-E7F8-47F5-94F6-67B77CE915D3}"/>
                  </a:ext>
                </a:extLst>
              </p:cNvPr>
              <p:cNvSpPr txBox="1"/>
              <p:nvPr/>
            </p:nvSpPr>
            <p:spPr>
              <a:xfrm>
                <a:off x="-357166" y="5376484"/>
                <a:ext cx="1491022" cy="347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14" b="1" dirty="0">
                    <a:solidFill>
                      <a:srgbClr val="A31D20"/>
                    </a:solidFill>
                  </a:rPr>
                  <a:t>TREs score</a:t>
                </a:r>
              </a:p>
              <a:p>
                <a:pPr algn="ctr"/>
                <a:r>
                  <a:rPr lang="en-US" sz="814" b="1" dirty="0">
                    <a:solidFill>
                      <a:srgbClr val="A31D20"/>
                    </a:solidFill>
                  </a:rPr>
                  <a:t>LGBM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7852FB-F037-4812-9739-39C9B5F873AD}"/>
                  </a:ext>
                </a:extLst>
              </p:cNvPr>
              <p:cNvSpPr/>
              <p:nvPr/>
            </p:nvSpPr>
            <p:spPr>
              <a:xfrm>
                <a:off x="771293" y="2974114"/>
                <a:ext cx="648462" cy="5149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3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C7810F-124C-45CF-A013-E113D78B7EF3}"/>
                  </a:ext>
                </a:extLst>
              </p:cNvPr>
              <p:cNvSpPr txBox="1"/>
              <p:nvPr/>
            </p:nvSpPr>
            <p:spPr>
              <a:xfrm>
                <a:off x="494669" y="3030488"/>
                <a:ext cx="1491022" cy="252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18" b="1" dirty="0">
                    <a:solidFill>
                      <a:schemeClr val="bg1">
                        <a:lumMod val="75000"/>
                      </a:schemeClr>
                    </a:solidFill>
                  </a:rPr>
                  <a:t>Chromosome 1</a:t>
                </a:r>
                <a:endParaRPr lang="en-US" sz="1069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4F34D7-AE33-4D6F-A80C-E2B003774B3F}"/>
                  </a:ext>
                </a:extLst>
              </p:cNvPr>
              <p:cNvSpPr txBox="1"/>
              <p:nvPr/>
            </p:nvSpPr>
            <p:spPr>
              <a:xfrm>
                <a:off x="-334555" y="7202681"/>
                <a:ext cx="1491022" cy="340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14" b="1" dirty="0">
                    <a:solidFill>
                      <a:srgbClr val="A31D20"/>
                    </a:solidFill>
                  </a:rPr>
                  <a:t>ORGs filtered </a:t>
                </a:r>
              </a:p>
              <a:p>
                <a:pPr algn="ctr"/>
                <a:r>
                  <a:rPr lang="en-US" sz="814" b="1" dirty="0">
                    <a:solidFill>
                      <a:srgbClr val="A31D20"/>
                    </a:solidFill>
                  </a:rPr>
                  <a:t>out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6B4B043-4D23-4D6F-9D69-B2921254A594}"/>
                  </a:ext>
                </a:extLst>
              </p:cNvPr>
              <p:cNvSpPr/>
              <p:nvPr/>
            </p:nvSpPr>
            <p:spPr>
              <a:xfrm>
                <a:off x="1095526" y="6763710"/>
                <a:ext cx="46531" cy="46531"/>
              </a:xfrm>
              <a:prstGeom prst="rect">
                <a:avLst/>
              </a:prstGeom>
              <a:solidFill>
                <a:srgbClr val="D5D5D5"/>
              </a:solidFill>
              <a:ln w="3175">
                <a:solidFill>
                  <a:srgbClr val="8888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3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2A2EA0-D449-4557-83FF-27BA4769CF49}"/>
                  </a:ext>
                </a:extLst>
              </p:cNvPr>
              <p:cNvSpPr/>
              <p:nvPr/>
            </p:nvSpPr>
            <p:spPr>
              <a:xfrm>
                <a:off x="1095525" y="6864868"/>
                <a:ext cx="46531" cy="46531"/>
              </a:xfrm>
              <a:prstGeom prst="rect">
                <a:avLst/>
              </a:prstGeom>
              <a:solidFill>
                <a:srgbClr val="A69CB3"/>
              </a:solidFill>
              <a:ln w="3175">
                <a:solidFill>
                  <a:srgbClr val="8B88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3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73DF66-F6FC-403B-9345-A4FDA479A542}"/>
                  </a:ext>
                </a:extLst>
              </p:cNvPr>
              <p:cNvSpPr txBox="1"/>
              <p:nvPr/>
            </p:nvSpPr>
            <p:spPr>
              <a:xfrm>
                <a:off x="1116203" y="6703468"/>
                <a:ext cx="985543" cy="189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12" b="1" dirty="0">
                    <a:solidFill>
                      <a:schemeClr val="bg1">
                        <a:lumMod val="75000"/>
                      </a:schemeClr>
                    </a:solidFill>
                  </a:rPr>
                  <a:t>Score ≤ 0.5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478A2E-23CE-40D0-8115-93925EE6E7CB}"/>
                  </a:ext>
                </a:extLst>
              </p:cNvPr>
              <p:cNvSpPr txBox="1"/>
              <p:nvPr/>
            </p:nvSpPr>
            <p:spPr>
              <a:xfrm>
                <a:off x="1116204" y="6799847"/>
                <a:ext cx="985542" cy="189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12" b="1" dirty="0">
                    <a:solidFill>
                      <a:schemeClr val="bg1">
                        <a:lumMod val="75000"/>
                      </a:schemeClr>
                    </a:solidFill>
                  </a:rPr>
                  <a:t>Score &gt; 0.5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A72DA8-01C5-4C40-9807-66F829D82C1B}"/>
                  </a:ext>
                </a:extLst>
              </p:cNvPr>
              <p:cNvSpPr txBox="1"/>
              <p:nvPr/>
            </p:nvSpPr>
            <p:spPr>
              <a:xfrm>
                <a:off x="1092449" y="6886028"/>
                <a:ext cx="985543" cy="278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12" b="1" dirty="0">
                    <a:solidFill>
                      <a:schemeClr val="bg1">
                        <a:lumMod val="75000"/>
                      </a:schemeClr>
                    </a:solidFill>
                  </a:rPr>
                  <a:t>	      Open chromatin core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4B2ACA-1363-4F0C-B286-57953EB5F15D}"/>
                  </a:ext>
                </a:extLst>
              </p:cNvPr>
              <p:cNvSpPr txBox="1"/>
              <p:nvPr/>
            </p:nvSpPr>
            <p:spPr>
              <a:xfrm>
                <a:off x="1116203" y="4766050"/>
                <a:ext cx="985543" cy="189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12" b="1" dirty="0">
                    <a:solidFill>
                      <a:schemeClr val="bg1">
                        <a:lumMod val="75000"/>
                      </a:schemeClr>
                    </a:solidFill>
                  </a:rPr>
                  <a:t>Forward strand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D8FD013-7C4F-4978-B19D-B6B82D6B98F3}"/>
                  </a:ext>
                </a:extLst>
              </p:cNvPr>
              <p:cNvCxnSpPr/>
              <p:nvPr/>
            </p:nvCxnSpPr>
            <p:spPr>
              <a:xfrm>
                <a:off x="1032555" y="4848629"/>
                <a:ext cx="125938" cy="0"/>
              </a:xfrm>
              <a:prstGeom prst="line">
                <a:avLst/>
              </a:prstGeom>
              <a:ln w="9525">
                <a:solidFill>
                  <a:srgbClr val="4CD2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99DC386-4084-4652-923E-7998137525B2}"/>
                  </a:ext>
                </a:extLst>
              </p:cNvPr>
              <p:cNvCxnSpPr/>
              <p:nvPr/>
            </p:nvCxnSpPr>
            <p:spPr>
              <a:xfrm>
                <a:off x="1032555" y="4953326"/>
                <a:ext cx="125938" cy="0"/>
              </a:xfrm>
              <a:prstGeom prst="line">
                <a:avLst/>
              </a:prstGeom>
              <a:ln w="9525">
                <a:solidFill>
                  <a:srgbClr val="F876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27C1A5-664A-481F-B92B-B47F71BC1EA6}"/>
                  </a:ext>
                </a:extLst>
              </p:cNvPr>
              <p:cNvSpPr txBox="1"/>
              <p:nvPr/>
            </p:nvSpPr>
            <p:spPr>
              <a:xfrm>
                <a:off x="1116204" y="4862430"/>
                <a:ext cx="985542" cy="189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12" b="1" dirty="0">
                    <a:solidFill>
                      <a:schemeClr val="bg1">
                        <a:lumMod val="75000"/>
                      </a:schemeClr>
                    </a:solidFill>
                  </a:rPr>
                  <a:t>Reverse strand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26BE602-29DE-4D39-A5DF-DFC6A326C6D8}"/>
                  </a:ext>
                </a:extLst>
              </p:cNvPr>
              <p:cNvSpPr/>
              <p:nvPr/>
            </p:nvSpPr>
            <p:spPr>
              <a:xfrm>
                <a:off x="1095526" y="5802224"/>
                <a:ext cx="46531" cy="46531"/>
              </a:xfrm>
              <a:prstGeom prst="rect">
                <a:avLst/>
              </a:prstGeom>
              <a:solidFill>
                <a:srgbClr val="D5D5D5"/>
              </a:solidFill>
              <a:ln w="3175">
                <a:solidFill>
                  <a:srgbClr val="8888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3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F0E56BB-5928-4BDE-9854-53937D3AC44E}"/>
                  </a:ext>
                </a:extLst>
              </p:cNvPr>
              <p:cNvSpPr/>
              <p:nvPr/>
            </p:nvSpPr>
            <p:spPr>
              <a:xfrm>
                <a:off x="1095525" y="5903382"/>
                <a:ext cx="46531" cy="46531"/>
              </a:xfrm>
              <a:prstGeom prst="rect">
                <a:avLst/>
              </a:prstGeom>
              <a:solidFill>
                <a:srgbClr val="A69CB3"/>
              </a:solidFill>
              <a:ln w="3175">
                <a:solidFill>
                  <a:srgbClr val="8B88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3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2B95C2E-4D73-4EE6-BF3B-ECF9EA764A5C}"/>
                  </a:ext>
                </a:extLst>
              </p:cNvPr>
              <p:cNvSpPr txBox="1"/>
              <p:nvPr/>
            </p:nvSpPr>
            <p:spPr>
              <a:xfrm>
                <a:off x="1116203" y="5735856"/>
                <a:ext cx="985543" cy="189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12" b="1" dirty="0">
                    <a:solidFill>
                      <a:schemeClr val="bg1">
                        <a:lumMod val="75000"/>
                      </a:schemeClr>
                    </a:solidFill>
                  </a:rPr>
                  <a:t>Score ≤ 0.5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57C0C7-2063-4461-B1A2-67C1BC0D1BF0}"/>
                  </a:ext>
                </a:extLst>
              </p:cNvPr>
              <p:cNvSpPr txBox="1"/>
              <p:nvPr/>
            </p:nvSpPr>
            <p:spPr>
              <a:xfrm>
                <a:off x="1116204" y="5832236"/>
                <a:ext cx="985542" cy="189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12" b="1" dirty="0">
                    <a:solidFill>
                      <a:schemeClr val="bg1">
                        <a:lumMod val="75000"/>
                      </a:schemeClr>
                    </a:solidFill>
                  </a:rPr>
                  <a:t>Score &gt; 0.5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9CE2136-FC05-4737-8BA5-76D9588DA45D}"/>
                  </a:ext>
                </a:extLst>
              </p:cNvPr>
              <p:cNvSpPr/>
              <p:nvPr/>
            </p:nvSpPr>
            <p:spPr>
              <a:xfrm>
                <a:off x="218587" y="7948299"/>
                <a:ext cx="299839" cy="514952"/>
              </a:xfrm>
              <a:prstGeom prst="rect">
                <a:avLst/>
              </a:prstGeom>
              <a:solidFill>
                <a:srgbClr val="D3D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3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5702FE-2E2C-46BF-8975-60A89EDA1408}"/>
                  </a:ext>
                </a:extLst>
              </p:cNvPr>
              <p:cNvSpPr txBox="1"/>
              <p:nvPr/>
            </p:nvSpPr>
            <p:spPr>
              <a:xfrm>
                <a:off x="-334555" y="8010988"/>
                <a:ext cx="1491022" cy="220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14" b="1" dirty="0">
                    <a:solidFill>
                      <a:srgbClr val="A31D20"/>
                    </a:solidFill>
                  </a:rPr>
                  <a:t>ENSEMBL</a:t>
                </a: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F5E87E-14A5-482A-8C79-87CAB2463A9A}"/>
              </a:ext>
            </a:extLst>
          </p:cNvPr>
          <p:cNvSpPr txBox="1"/>
          <p:nvPr/>
        </p:nvSpPr>
        <p:spPr>
          <a:xfrm>
            <a:off x="3918857" y="416620"/>
            <a:ext cx="4497355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A frame from the interactive visualization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37053AA-4223-49C6-8056-5292172CE173}"/>
              </a:ext>
            </a:extLst>
          </p:cNvPr>
          <p:cNvSpPr/>
          <p:nvPr/>
        </p:nvSpPr>
        <p:spPr>
          <a:xfrm>
            <a:off x="1128329" y="4841001"/>
            <a:ext cx="46531" cy="46531"/>
          </a:xfrm>
          <a:prstGeom prst="rect">
            <a:avLst/>
          </a:prstGeom>
          <a:solidFill>
            <a:srgbClr val="FC8D62"/>
          </a:solidFill>
          <a:ln w="3175">
            <a:solidFill>
              <a:srgbClr val="C4C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3" dirty="0"/>
          </a:p>
        </p:txBody>
      </p:sp>
      <p:sp>
        <p:nvSpPr>
          <p:cNvPr id="36" name="Slide Number Placeholder 1">
            <a:extLst>
              <a:ext uri="{FF2B5EF4-FFF2-40B4-BE49-F238E27FC236}">
                <a16:creationId xmlns:a16="http://schemas.microsoft.com/office/drawing/2014/main" id="{921B007D-2859-418B-BEEC-72F15708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7374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3EE8F9-4464-47DF-8EA7-1D0599139535}"/>
              </a:ext>
            </a:extLst>
          </p:cNvPr>
          <p:cNvSpPr txBox="1">
            <a:spLocks/>
          </p:cNvSpPr>
          <p:nvPr/>
        </p:nvSpPr>
        <p:spPr>
          <a:xfrm>
            <a:off x="104770" y="772460"/>
            <a:ext cx="12192001" cy="344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10" indent="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  <a:buSzPts val="1200"/>
              <a:buNone/>
            </a:pPr>
            <a:endParaRPr lang="en-US" sz="12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36560" indent="-28575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  <a:buSzPts val="1200"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Succeeded to predict active TREs using TSS profiling and machine learning</a:t>
            </a:r>
          </a:p>
          <a:p>
            <a:pPr marL="793760" lvl="1" indent="-28575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</a:pPr>
            <a:r>
              <a:rPr lang="en-U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LGBM and CNN obtained very good performance</a:t>
            </a:r>
          </a:p>
          <a:p>
            <a:pPr marL="1250960" lvl="2" indent="-28575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</a:pPr>
            <a:r>
              <a:rPr lang="en-U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problem might not be so difficult to require complex model</a:t>
            </a:r>
            <a:endParaRPr lang="en-US"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36560" indent="-28575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  <a:buSzPts val="1200"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positions of the positive profiles having the highest average CAGE are the most important predictors</a:t>
            </a:r>
          </a:p>
          <a:p>
            <a:pPr marL="336560" indent="-28575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  <a:buSzPts val="1200"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Promising results on nascent-RNA TSS profiling data</a:t>
            </a:r>
          </a:p>
          <a:p>
            <a:pPr marL="336560" indent="-28575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  <a:buSzPts val="1200"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extraction can bias model evaluation</a:t>
            </a:r>
          </a:p>
          <a:p>
            <a:pPr marL="336560" indent="-28575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  <a:buSzPts val="1200"/>
            </a:pPr>
            <a:endParaRPr lang="en-US"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36560" indent="-28575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  <a:buSzPts val="1200"/>
            </a:pPr>
            <a:endParaRPr lang="en-US"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10" indent="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  <a:buSzPts val="1200"/>
              <a:buNone/>
            </a:pPr>
            <a:endParaRPr lang="en-US"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533"/>
              </a:spcBef>
              <a:buClr>
                <a:schemeClr val="dk1"/>
              </a:buClr>
              <a:buSzPts val="1200"/>
              <a:buNone/>
            </a:pPr>
            <a:endParaRPr lang="en-US" sz="16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043ED3-F2A9-45B1-AB72-62C4A394EA58}"/>
              </a:ext>
            </a:extLst>
          </p:cNvPr>
          <p:cNvSpPr txBox="1">
            <a:spLocks/>
          </p:cNvSpPr>
          <p:nvPr/>
        </p:nvSpPr>
        <p:spPr>
          <a:xfrm>
            <a:off x="-163790" y="458440"/>
            <a:ext cx="12192001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rgbClr val="A31D20"/>
                </a:solidFill>
              </a:rPr>
              <a:t>Summary</a:t>
            </a:r>
          </a:p>
          <a:p>
            <a:endParaRPr lang="en-US" sz="2667" b="1" dirty="0">
              <a:solidFill>
                <a:srgbClr val="C00000"/>
              </a:solidFill>
            </a:endParaRPr>
          </a:p>
          <a:p>
            <a:r>
              <a:rPr lang="en-US" sz="2667" b="1" dirty="0">
                <a:solidFill>
                  <a:srgbClr val="C00000"/>
                </a:solidFill>
              </a:rPr>
              <a:t>		</a:t>
            </a:r>
            <a:endParaRPr lang="en-US" sz="2667" dirty="0">
              <a:solidFill>
                <a:srgbClr val="C000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87D3705-1C81-436A-BA91-2DB7D909DC45}"/>
              </a:ext>
            </a:extLst>
          </p:cNvPr>
          <p:cNvSpPr txBox="1">
            <a:spLocks/>
          </p:cNvSpPr>
          <p:nvPr/>
        </p:nvSpPr>
        <p:spPr>
          <a:xfrm>
            <a:off x="0" y="3909463"/>
            <a:ext cx="12192001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rgbClr val="A31D20"/>
                </a:solidFill>
              </a:rPr>
              <a:t>Future perspectives</a:t>
            </a:r>
          </a:p>
          <a:p>
            <a:endParaRPr lang="en-US" sz="2667" b="1" dirty="0">
              <a:solidFill>
                <a:srgbClr val="C00000"/>
              </a:solidFill>
            </a:endParaRPr>
          </a:p>
          <a:p>
            <a:endParaRPr lang="en-US" sz="2667" b="1" dirty="0">
              <a:solidFill>
                <a:srgbClr val="C00000"/>
              </a:solidFill>
            </a:endParaRPr>
          </a:p>
          <a:p>
            <a:r>
              <a:rPr lang="en-US" sz="2667" b="1" dirty="0">
                <a:solidFill>
                  <a:srgbClr val="C00000"/>
                </a:solidFill>
              </a:rPr>
              <a:t>		</a:t>
            </a:r>
            <a:endParaRPr lang="en-US" sz="2667" dirty="0">
              <a:solidFill>
                <a:srgbClr val="C0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1046B5-532A-42E8-ADE8-79DAE0111C86}"/>
              </a:ext>
            </a:extLst>
          </p:cNvPr>
          <p:cNvSpPr txBox="1">
            <a:spLocks/>
          </p:cNvSpPr>
          <p:nvPr/>
        </p:nvSpPr>
        <p:spPr>
          <a:xfrm>
            <a:off x="-1" y="3912789"/>
            <a:ext cx="12192001" cy="344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10" indent="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  <a:buSzPts val="1200"/>
              <a:buNone/>
            </a:pPr>
            <a:endParaRPr lang="en-US" sz="12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36560" indent="-28575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  <a:buSzPts val="1200"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the evaluation strategy</a:t>
            </a:r>
          </a:p>
          <a:p>
            <a:pPr marL="336560" indent="-28575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  <a:buSzPts val="1200"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Investigate the possibility of using a multiscale feature vector</a:t>
            </a:r>
          </a:p>
          <a:p>
            <a:pPr marL="336560" indent="-28575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  <a:buSzPts val="1200"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the tool to:</a:t>
            </a:r>
          </a:p>
          <a:p>
            <a:pPr marL="793760" lvl="1" indent="-28575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</a:pPr>
            <a:r>
              <a:rPr lang="en-U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 extract feature vectors to train and evaluate new models</a:t>
            </a:r>
          </a:p>
          <a:p>
            <a:pPr marL="793760" lvl="1" indent="-28575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</a:pPr>
            <a:r>
              <a:rPr lang="en-U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promoter and enhancer potential scores, or enhancer and promoter binary labels, to the predicted TREs</a:t>
            </a:r>
            <a:endParaRPr lang="en-US" sz="16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93760" lvl="1" indent="-28575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</a:pPr>
            <a:endParaRPr lang="en-US" sz="1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4D81BBC2-9C86-4D0D-B0D5-C9C6DDF8C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522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1972B-66B2-4A50-8D6B-0073126AA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560" y="2422651"/>
            <a:ext cx="4948880" cy="763600"/>
          </a:xfrm>
        </p:spPr>
        <p:txBody>
          <a:bodyPr/>
          <a:lstStyle/>
          <a:p>
            <a:r>
              <a:rPr lang="en-US" dirty="0"/>
              <a:t>Thanks for your attention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850F9E3-13C1-4DFC-ACDA-2B7C2B10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3474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80D38717-A7CF-4826-B6AD-6BD88803D6D5}"/>
              </a:ext>
            </a:extLst>
          </p:cNvPr>
          <p:cNvSpPr txBox="1"/>
          <p:nvPr/>
        </p:nvSpPr>
        <p:spPr>
          <a:xfrm>
            <a:off x="4659019" y="1308993"/>
            <a:ext cx="424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A31D20"/>
                </a:solidFill>
                <a:latin typeface="+mj-lt"/>
                <a:cs typeface="Calibri" panose="020F0502020204030204" pitchFamily="34" charset="0"/>
              </a:rPr>
              <a:t>Gene expression</a:t>
            </a:r>
            <a:endParaRPr lang="en-US" sz="1400" dirty="0">
              <a:solidFill>
                <a:srgbClr val="A31D2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9A6242-9DAB-4556-81DF-FB6581FEF7FB}"/>
              </a:ext>
            </a:extLst>
          </p:cNvPr>
          <p:cNvSpPr/>
          <p:nvPr/>
        </p:nvSpPr>
        <p:spPr>
          <a:xfrm>
            <a:off x="7500764" y="5595718"/>
            <a:ext cx="196097" cy="1056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6EA942-1202-429A-8950-9840F43094EF}"/>
              </a:ext>
            </a:extLst>
          </p:cNvPr>
          <p:cNvGrpSpPr/>
          <p:nvPr/>
        </p:nvGrpSpPr>
        <p:grpSpPr>
          <a:xfrm>
            <a:off x="8659640" y="1342937"/>
            <a:ext cx="3780759" cy="5155890"/>
            <a:chOff x="2516936" y="1100098"/>
            <a:chExt cx="3780759" cy="4442845"/>
          </a:xfrm>
        </p:grpSpPr>
        <p:pic>
          <p:nvPicPr>
            <p:cNvPr id="9" name="Picture 8" descr="A picture containing kite, colorful, vector graphics&#10;&#10;Description automatically generated">
              <a:extLst>
                <a:ext uri="{FF2B5EF4-FFF2-40B4-BE49-F238E27FC236}">
                  <a16:creationId xmlns:a16="http://schemas.microsoft.com/office/drawing/2014/main" id="{8DCCFDB0-8EBD-4537-ABD4-39C78963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936" y="1100098"/>
              <a:ext cx="1798476" cy="4442845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B52FE7-F8E9-4E75-BBD2-8E21A8D15296}"/>
                </a:ext>
              </a:extLst>
            </p:cNvPr>
            <p:cNvGrpSpPr/>
            <p:nvPr/>
          </p:nvGrpSpPr>
          <p:grpSpPr>
            <a:xfrm>
              <a:off x="3904411" y="2772943"/>
              <a:ext cx="2393284" cy="427870"/>
              <a:chOff x="4372945" y="3116171"/>
              <a:chExt cx="2236132" cy="376339"/>
            </a:xfrm>
            <a:effectLst/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F70DF42-7186-4DAD-AB7B-020B649CBD42}"/>
                  </a:ext>
                </a:extLst>
              </p:cNvPr>
              <p:cNvSpPr txBox="1"/>
              <p:nvPr/>
            </p:nvSpPr>
            <p:spPr>
              <a:xfrm>
                <a:off x="4613319" y="3182669"/>
                <a:ext cx="1995758" cy="23327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Levels of control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D13653B-F6EA-407E-9875-8CA818860D6E}"/>
                  </a:ext>
                </a:extLst>
              </p:cNvPr>
              <p:cNvSpPr/>
              <p:nvPr/>
            </p:nvSpPr>
            <p:spPr>
              <a:xfrm>
                <a:off x="4372945" y="3116171"/>
                <a:ext cx="1776156" cy="376339"/>
              </a:xfrm>
              <a:prstGeom prst="ellipse">
                <a:avLst/>
              </a:prstGeom>
              <a:noFill/>
              <a:ln>
                <a:solidFill>
                  <a:srgbClr val="009B25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CD00501-1FB7-4798-8FED-C8419865C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9" r="51959" b="51809"/>
          <a:stretch/>
        </p:blipFill>
        <p:spPr>
          <a:xfrm>
            <a:off x="5601184" y="1692795"/>
            <a:ext cx="2198184" cy="200938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30682BE-3632-4B4F-A0D0-9ADBD86EA545}"/>
              </a:ext>
            </a:extLst>
          </p:cNvPr>
          <p:cNvSpPr txBox="1"/>
          <p:nvPr/>
        </p:nvSpPr>
        <p:spPr>
          <a:xfrm>
            <a:off x="7646917" y="2473571"/>
            <a:ext cx="1134643" cy="307777"/>
          </a:xfrm>
          <a:prstGeom prst="rect">
            <a:avLst/>
          </a:prstGeom>
          <a:noFill/>
          <a:ln>
            <a:solidFill>
              <a:srgbClr val="E69A9A"/>
            </a:solidFill>
          </a:ln>
          <a:effectLst>
            <a:glow rad="63500">
              <a:srgbClr val="C000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endParaRPr 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37F2CB-64A1-4589-BCF8-8194BF2EB3DF}"/>
              </a:ext>
            </a:extLst>
          </p:cNvPr>
          <p:cNvSpPr txBox="1"/>
          <p:nvPr/>
        </p:nvSpPr>
        <p:spPr>
          <a:xfrm>
            <a:off x="7642938" y="2472035"/>
            <a:ext cx="1258929" cy="307777"/>
          </a:xfrm>
          <a:prstGeom prst="rect">
            <a:avLst/>
          </a:prstGeom>
          <a:noFill/>
          <a:ln>
            <a:noFill/>
          </a:ln>
          <a:effectLst>
            <a:glow rad="63500">
              <a:srgbClr val="C000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Transcription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29C172-90A3-45E5-9BEB-1DD50ECE47CE}"/>
              </a:ext>
            </a:extLst>
          </p:cNvPr>
          <p:cNvSpPr txBox="1"/>
          <p:nvPr/>
        </p:nvSpPr>
        <p:spPr>
          <a:xfrm>
            <a:off x="5378072" y="1853127"/>
            <a:ext cx="1548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DNA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E8F425-CFBA-412D-AE20-016689D282EE}"/>
              </a:ext>
            </a:extLst>
          </p:cNvPr>
          <p:cNvSpPr txBox="1"/>
          <p:nvPr/>
        </p:nvSpPr>
        <p:spPr>
          <a:xfrm>
            <a:off x="5333678" y="2803789"/>
            <a:ext cx="1548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mRNA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ABDEC9-96E9-45A4-87F6-0A883837C0BA}"/>
              </a:ext>
            </a:extLst>
          </p:cNvPr>
          <p:cNvSpPr txBox="1"/>
          <p:nvPr/>
        </p:nvSpPr>
        <p:spPr>
          <a:xfrm>
            <a:off x="7403160" y="3105037"/>
            <a:ext cx="1660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Post-transcription</a:t>
            </a:r>
          </a:p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modification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FA7C35-E2BB-47D5-9072-E107B6DFB339}"/>
              </a:ext>
            </a:extLst>
          </p:cNvPr>
          <p:cNvSpPr txBox="1"/>
          <p:nvPr/>
        </p:nvSpPr>
        <p:spPr>
          <a:xfrm>
            <a:off x="7461723" y="1769877"/>
            <a:ext cx="1548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Chromatin</a:t>
            </a:r>
            <a:r>
              <a:rPr lang="en-US" sz="1400"/>
              <a:t> 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accessibility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9C8BBD3-373B-475B-B19C-4623BB2392B9}"/>
              </a:ext>
            </a:extLst>
          </p:cNvPr>
          <p:cNvSpPr txBox="1"/>
          <p:nvPr/>
        </p:nvSpPr>
        <p:spPr>
          <a:xfrm>
            <a:off x="7657046" y="3948114"/>
            <a:ext cx="1548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RNA</a:t>
            </a:r>
            <a:r>
              <a:rPr lang="en-US" sz="1400" dirty="0"/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stability</a:t>
            </a:r>
          </a:p>
        </p:txBody>
      </p:sp>
      <p:pic>
        <p:nvPicPr>
          <p:cNvPr id="67" name="Picture 66" descr="Diagram&#10;&#10;Description automatically generated">
            <a:extLst>
              <a:ext uri="{FF2B5EF4-FFF2-40B4-BE49-F238E27FC236}">
                <a16:creationId xmlns:a16="http://schemas.microsoft.com/office/drawing/2014/main" id="{EC34145B-B48B-4101-8C3A-CC112CB152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" t="49436" r="50919" b="12868"/>
          <a:stretch/>
        </p:blipFill>
        <p:spPr>
          <a:xfrm>
            <a:off x="5648766" y="4557168"/>
            <a:ext cx="2198184" cy="195308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640676B-7114-41C6-BBE8-C12EDD53C1C5}"/>
              </a:ext>
            </a:extLst>
          </p:cNvPr>
          <p:cNvSpPr txBox="1"/>
          <p:nvPr/>
        </p:nvSpPr>
        <p:spPr>
          <a:xfrm>
            <a:off x="4899039" y="3473762"/>
            <a:ext cx="1548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Processed</a:t>
            </a:r>
          </a:p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mRNA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446033-C727-4690-B141-849D5E9443FA}"/>
              </a:ext>
            </a:extLst>
          </p:cNvPr>
          <p:cNvSpPr txBox="1"/>
          <p:nvPr/>
        </p:nvSpPr>
        <p:spPr>
          <a:xfrm>
            <a:off x="5214463" y="5016240"/>
            <a:ext cx="1548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a.a.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chain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84EA49-10EB-45F4-BF68-44D70F670CEC}"/>
              </a:ext>
            </a:extLst>
          </p:cNvPr>
          <p:cNvSpPr txBox="1"/>
          <p:nvPr/>
        </p:nvSpPr>
        <p:spPr>
          <a:xfrm>
            <a:off x="7522398" y="5377884"/>
            <a:ext cx="1548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Post-translation</a:t>
            </a:r>
            <a:r>
              <a:rPr lang="en-US" sz="1400" dirty="0"/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modification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4A4C5DC-FF54-4D30-9E35-921B51FE29F4}"/>
              </a:ext>
            </a:extLst>
          </p:cNvPr>
          <p:cNvSpPr txBox="1"/>
          <p:nvPr/>
        </p:nvSpPr>
        <p:spPr>
          <a:xfrm>
            <a:off x="6384941" y="6154772"/>
            <a:ext cx="1548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Protein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326684-25FC-41B9-875C-5551A4D00879}"/>
              </a:ext>
            </a:extLst>
          </p:cNvPr>
          <p:cNvSpPr/>
          <p:nvPr/>
        </p:nvSpPr>
        <p:spPr>
          <a:xfrm>
            <a:off x="6664497" y="2293097"/>
            <a:ext cx="168614" cy="579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569B2-FB1A-4BB8-A902-D300A5A42E23}"/>
              </a:ext>
            </a:extLst>
          </p:cNvPr>
          <p:cNvSpPr/>
          <p:nvPr/>
        </p:nvSpPr>
        <p:spPr>
          <a:xfrm>
            <a:off x="6670098" y="3723625"/>
            <a:ext cx="168614" cy="1402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F24687C-BB46-4F85-B4F3-23498577E5CC}"/>
              </a:ext>
            </a:extLst>
          </p:cNvPr>
          <p:cNvSpPr/>
          <p:nvPr/>
        </p:nvSpPr>
        <p:spPr>
          <a:xfrm>
            <a:off x="6664497" y="3105765"/>
            <a:ext cx="168614" cy="491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1F6CC0E-B92B-4DD5-B45D-4C5134E89A34}"/>
              </a:ext>
            </a:extLst>
          </p:cNvPr>
          <p:cNvSpPr/>
          <p:nvPr/>
        </p:nvSpPr>
        <p:spPr>
          <a:xfrm>
            <a:off x="6670030" y="5423969"/>
            <a:ext cx="168614" cy="717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0602F1F-CFAA-4685-B0C5-98B34530BCC6}"/>
              </a:ext>
            </a:extLst>
          </p:cNvPr>
          <p:cNvCxnSpPr>
            <a:cxnSpLocks/>
          </p:cNvCxnSpPr>
          <p:nvPr/>
        </p:nvCxnSpPr>
        <p:spPr>
          <a:xfrm>
            <a:off x="6746206" y="5450851"/>
            <a:ext cx="2607" cy="682615"/>
          </a:xfrm>
          <a:prstGeom prst="straightConnector1">
            <a:avLst/>
          </a:prstGeom>
          <a:ln w="19050">
            <a:solidFill>
              <a:srgbClr val="A31D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F9E5794-98C3-4C52-8650-7310E5BA963E}"/>
              </a:ext>
            </a:extLst>
          </p:cNvPr>
          <p:cNvCxnSpPr>
            <a:cxnSpLocks/>
          </p:cNvCxnSpPr>
          <p:nvPr/>
        </p:nvCxnSpPr>
        <p:spPr>
          <a:xfrm>
            <a:off x="6745113" y="3826096"/>
            <a:ext cx="2607" cy="1209296"/>
          </a:xfrm>
          <a:prstGeom prst="straightConnector1">
            <a:avLst/>
          </a:prstGeom>
          <a:ln w="19050">
            <a:solidFill>
              <a:srgbClr val="A31D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F553C80-D381-4534-BFB1-E84F5A1363E8}"/>
              </a:ext>
            </a:extLst>
          </p:cNvPr>
          <p:cNvCxnSpPr>
            <a:cxnSpLocks/>
          </p:cNvCxnSpPr>
          <p:nvPr/>
        </p:nvCxnSpPr>
        <p:spPr>
          <a:xfrm>
            <a:off x="6740350" y="3133213"/>
            <a:ext cx="2607" cy="423850"/>
          </a:xfrm>
          <a:prstGeom prst="straightConnector1">
            <a:avLst/>
          </a:prstGeom>
          <a:ln w="19050">
            <a:solidFill>
              <a:srgbClr val="A31D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4D66FE0-C024-4FC7-8607-DD6621D20A79}"/>
              </a:ext>
            </a:extLst>
          </p:cNvPr>
          <p:cNvCxnSpPr>
            <a:cxnSpLocks/>
          </p:cNvCxnSpPr>
          <p:nvPr/>
        </p:nvCxnSpPr>
        <p:spPr>
          <a:xfrm>
            <a:off x="6740873" y="2319650"/>
            <a:ext cx="2607" cy="564145"/>
          </a:xfrm>
          <a:prstGeom prst="straightConnector1">
            <a:avLst/>
          </a:prstGeom>
          <a:ln w="19050">
            <a:solidFill>
              <a:srgbClr val="A31D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977808C-3786-4256-83AE-39530EA51685}"/>
              </a:ext>
            </a:extLst>
          </p:cNvPr>
          <p:cNvSpPr txBox="1"/>
          <p:nvPr/>
        </p:nvSpPr>
        <p:spPr>
          <a:xfrm>
            <a:off x="7750103" y="4763781"/>
            <a:ext cx="1548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Translation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090BF3-4153-4CBD-8A69-E9D130199543}"/>
              </a:ext>
            </a:extLst>
          </p:cNvPr>
          <p:cNvSpPr txBox="1"/>
          <p:nvPr/>
        </p:nvSpPr>
        <p:spPr>
          <a:xfrm>
            <a:off x="358641" y="546531"/>
            <a:ext cx="7237926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cs typeface="Calibri" panose="020F0502020204030204" pitchFamily="34" charset="0"/>
              </a:rPr>
              <a:t>Gene regulation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BB49E3E-165B-4D20-8C18-E0D9D41EEAA1}"/>
              </a:ext>
            </a:extLst>
          </p:cNvPr>
          <p:cNvGrpSpPr/>
          <p:nvPr/>
        </p:nvGrpSpPr>
        <p:grpSpPr>
          <a:xfrm>
            <a:off x="-343427" y="1308993"/>
            <a:ext cx="5185184" cy="3331451"/>
            <a:chOff x="7862830" y="204962"/>
            <a:chExt cx="4248676" cy="267491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C0494FA-0B95-484D-AFE2-5FD5C74C6D8A}"/>
                </a:ext>
              </a:extLst>
            </p:cNvPr>
            <p:cNvSpPr txBox="1"/>
            <p:nvPr/>
          </p:nvSpPr>
          <p:spPr>
            <a:xfrm>
              <a:off x="7862830" y="204962"/>
              <a:ext cx="4248676" cy="2913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31D20"/>
                  </a:solidFill>
                  <a:latin typeface="+mj-lt"/>
                  <a:cs typeface="Calibri" panose="020F0502020204030204" pitchFamily="34" charset="0"/>
                </a:rPr>
                <a:t>Spatiotemporal control of biological processes</a:t>
              </a:r>
              <a:endParaRPr lang="en-US" sz="1400" dirty="0">
                <a:solidFill>
                  <a:srgbClr val="A31D20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pic>
          <p:nvPicPr>
            <p:cNvPr id="42" name="Picture 41" descr="Diagram, schematic&#10;&#10;Description automatically generated">
              <a:extLst>
                <a:ext uri="{FF2B5EF4-FFF2-40B4-BE49-F238E27FC236}">
                  <a16:creationId xmlns:a16="http://schemas.microsoft.com/office/drawing/2014/main" id="{371FBE1D-2AA4-418D-9F80-47AC6894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1659" y="457739"/>
              <a:ext cx="3036072" cy="2422136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3EA41136-A9AE-4A10-8DE4-9A7C5D70A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90907">
            <a:off x="1949911" y="5730929"/>
            <a:ext cx="748377" cy="679530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BF9E2D8-3485-4FC0-9803-85EE19429645}"/>
              </a:ext>
            </a:extLst>
          </p:cNvPr>
          <p:cNvCxnSpPr>
            <a:cxnSpLocks/>
          </p:cNvCxnSpPr>
          <p:nvPr/>
        </p:nvCxnSpPr>
        <p:spPr>
          <a:xfrm>
            <a:off x="2324099" y="4851096"/>
            <a:ext cx="2607" cy="682615"/>
          </a:xfrm>
          <a:prstGeom prst="straightConnector1">
            <a:avLst/>
          </a:prstGeom>
          <a:ln w="19050">
            <a:solidFill>
              <a:srgbClr val="A31D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36101-CDFE-4AA8-B845-981F894F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19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70" grpId="0" animBg="1"/>
      <p:bldP spid="61" grpId="0" animBg="1"/>
      <p:bldP spid="43" grpId="0"/>
      <p:bldP spid="31" grpId="0"/>
      <p:bldP spid="34" grpId="0"/>
      <p:bldP spid="44" grpId="0"/>
      <p:bldP spid="48" grpId="0"/>
      <p:bldP spid="62" grpId="0"/>
      <p:bldP spid="33" grpId="0"/>
      <p:bldP spid="35" grpId="0"/>
      <p:bldP spid="46" grpId="0"/>
      <p:bldP spid="68" grpId="0"/>
      <p:bldP spid="20" grpId="0" animBg="1"/>
      <p:bldP spid="69" grpId="0" animBg="1"/>
      <p:bldP spid="71" grpId="0" animBg="1"/>
      <p:bldP spid="86" grpId="0" animBg="1"/>
      <p:bldP spid="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16EFC0F-A2A0-45C1-A85C-29D3A91F2F1F}"/>
              </a:ext>
            </a:extLst>
          </p:cNvPr>
          <p:cNvSpPr txBox="1">
            <a:spLocks/>
          </p:cNvSpPr>
          <p:nvPr/>
        </p:nvSpPr>
        <p:spPr>
          <a:xfrm>
            <a:off x="-105255" y="2458050"/>
            <a:ext cx="12191999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b="1" dirty="0">
                <a:solidFill>
                  <a:srgbClr val="A31D20"/>
                </a:solidFill>
                <a:latin typeface="+mj-lt"/>
              </a:rPr>
              <a:t>Supplementary slides</a:t>
            </a:r>
          </a:p>
          <a:p>
            <a:r>
              <a:rPr lang="en-US" sz="2667" b="1" dirty="0">
                <a:solidFill>
                  <a:srgbClr val="C00000"/>
                </a:solidFill>
              </a:rPr>
              <a:t>		</a:t>
            </a:r>
            <a:endParaRPr lang="en-US" sz="2667" dirty="0">
              <a:solidFill>
                <a:srgbClr val="C00000"/>
              </a:solidFill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9186ADB7-3239-443D-A3FB-15355179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3678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0858671-0A9D-4A7D-86C0-532FA37E11D6}"/>
              </a:ext>
            </a:extLst>
          </p:cNvPr>
          <p:cNvSpPr txBox="1">
            <a:spLocks/>
          </p:cNvSpPr>
          <p:nvPr/>
        </p:nvSpPr>
        <p:spPr>
          <a:xfrm>
            <a:off x="-105255" y="2458050"/>
            <a:ext cx="12191999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solidFill>
                  <a:srgbClr val="A31D20"/>
                </a:solidFill>
                <a:latin typeface="+mj-lt"/>
              </a:rPr>
              <a:t>Predictive algorithms</a:t>
            </a:r>
          </a:p>
          <a:p>
            <a:r>
              <a:rPr lang="en-US" sz="2667" b="1" dirty="0">
                <a:solidFill>
                  <a:srgbClr val="C00000"/>
                </a:solidFill>
              </a:rPr>
              <a:t>		</a:t>
            </a:r>
            <a:endParaRPr lang="en-US" sz="2667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EADB801-D580-44FA-A4B9-6BA98E073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4213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9C09DC-0304-4506-BC52-760CEF8554FB}"/>
              </a:ext>
            </a:extLst>
          </p:cNvPr>
          <p:cNvSpPr txBox="1"/>
          <p:nvPr/>
        </p:nvSpPr>
        <p:spPr>
          <a:xfrm>
            <a:off x="3767073" y="613032"/>
            <a:ext cx="5035640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Gradient boosting based on decision trees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ED23136-7FDB-44FC-9922-B8A7BE77A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579" y="2414384"/>
            <a:ext cx="4419085" cy="3218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1670FD-A088-407C-A277-9984D0637B8A}"/>
              </a:ext>
            </a:extLst>
          </p:cNvPr>
          <p:cNvSpPr txBox="1"/>
          <p:nvPr/>
        </p:nvSpPr>
        <p:spPr>
          <a:xfrm>
            <a:off x="7160525" y="1873699"/>
            <a:ext cx="3284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A31D20"/>
                </a:solidFill>
              </a:rPr>
              <a:t>Boosting</a:t>
            </a:r>
            <a:endParaRPr lang="en-US" sz="1600" dirty="0">
              <a:solidFill>
                <a:srgbClr val="A31D20"/>
              </a:solidFill>
            </a:endParaRPr>
          </a:p>
        </p:txBody>
      </p:sp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42D40DD7-4550-46A1-8C18-47406A286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38" y="2607566"/>
            <a:ext cx="4173817" cy="28196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140844-0F0C-4CBA-BDF8-C82EBEA0AD09}"/>
              </a:ext>
            </a:extLst>
          </p:cNvPr>
          <p:cNvSpPr txBox="1"/>
          <p:nvPr/>
        </p:nvSpPr>
        <p:spPr>
          <a:xfrm>
            <a:off x="1215535" y="1873699"/>
            <a:ext cx="3284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A31D20"/>
                </a:solidFill>
              </a:rPr>
              <a:t>Decision tree</a:t>
            </a:r>
            <a:endParaRPr lang="en-US" sz="1600" dirty="0">
              <a:solidFill>
                <a:srgbClr val="A31D2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64A0A-DCD5-47C2-B4D1-B97CF9174C1D}"/>
              </a:ext>
            </a:extLst>
          </p:cNvPr>
          <p:cNvSpPr txBox="1"/>
          <p:nvPr/>
        </p:nvSpPr>
        <p:spPr>
          <a:xfrm>
            <a:off x="3305050" y="5633362"/>
            <a:ext cx="2356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Executable Book Project, 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D9D273-1248-4F77-AAB3-D32F0DF2850D}"/>
              </a:ext>
            </a:extLst>
          </p:cNvPr>
          <p:cNvSpPr txBox="1"/>
          <p:nvPr/>
        </p:nvSpPr>
        <p:spPr>
          <a:xfrm>
            <a:off x="9549882" y="5637216"/>
            <a:ext cx="2356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Aratrika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Pal, 2020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FD18B994-D202-406A-B526-0B31BD37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7511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A1A01CD-3F79-441F-B954-75D1E60D9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16"/>
          <a:stretch/>
        </p:blipFill>
        <p:spPr>
          <a:xfrm>
            <a:off x="558901" y="1820152"/>
            <a:ext cx="4891388" cy="29451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FDF363-F449-40CC-A391-CD6FC2C66DA1}"/>
              </a:ext>
            </a:extLst>
          </p:cNvPr>
          <p:cNvSpPr txBox="1"/>
          <p:nvPr/>
        </p:nvSpPr>
        <p:spPr>
          <a:xfrm>
            <a:off x="294545" y="4861051"/>
            <a:ext cx="128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Input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331E08-BD37-40C3-A193-3576375607F3}"/>
              </a:ext>
            </a:extLst>
          </p:cNvPr>
          <p:cNvSpPr txBox="1"/>
          <p:nvPr/>
        </p:nvSpPr>
        <p:spPr>
          <a:xfrm>
            <a:off x="1526211" y="4861051"/>
            <a:ext cx="1366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Hidden layer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8AD062-FF84-43B3-8B9B-5C314D2D997A}"/>
              </a:ext>
            </a:extLst>
          </p:cNvPr>
          <p:cNvSpPr txBox="1"/>
          <p:nvPr/>
        </p:nvSpPr>
        <p:spPr>
          <a:xfrm>
            <a:off x="3059557" y="4861051"/>
            <a:ext cx="1339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Hidden layer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9BEA22-2702-4C2C-920A-903D75D5DC64}"/>
              </a:ext>
            </a:extLst>
          </p:cNvPr>
          <p:cNvSpPr txBox="1"/>
          <p:nvPr/>
        </p:nvSpPr>
        <p:spPr>
          <a:xfrm>
            <a:off x="4560224" y="4861051"/>
            <a:ext cx="1492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Output layer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52BB94-9EA9-4CD9-AA49-8C6221A01ED1}"/>
              </a:ext>
            </a:extLst>
          </p:cNvPr>
          <p:cNvSpPr txBox="1"/>
          <p:nvPr/>
        </p:nvSpPr>
        <p:spPr>
          <a:xfrm>
            <a:off x="4723731" y="486056"/>
            <a:ext cx="2665428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Neural network basics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BFC8AE5D-D710-4E76-A5A8-C4F9F87814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44" t="14304" r="57358" b="60777"/>
          <a:stretch/>
        </p:blipFill>
        <p:spPr>
          <a:xfrm>
            <a:off x="9153833" y="5563671"/>
            <a:ext cx="1282401" cy="1135148"/>
          </a:xfrm>
          <a:prstGeom prst="rect">
            <a:avLst/>
          </a:prstGeom>
        </p:spPr>
      </p:pic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4CDA0B1-5EBF-4954-BB56-99E365FB7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44" t="60798" r="57358" b="15000"/>
          <a:stretch/>
        </p:blipFill>
        <p:spPr>
          <a:xfrm>
            <a:off x="7143775" y="5584138"/>
            <a:ext cx="1282401" cy="11024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44210A-1F71-4774-AE02-1E4577C5049E}"/>
              </a:ext>
            </a:extLst>
          </p:cNvPr>
          <p:cNvSpPr txBox="1"/>
          <p:nvPr/>
        </p:nvSpPr>
        <p:spPr>
          <a:xfrm>
            <a:off x="9382237" y="5188903"/>
            <a:ext cx="128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Sigmoid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2BCB82-528E-4218-8CDA-7447405D6105}"/>
              </a:ext>
            </a:extLst>
          </p:cNvPr>
          <p:cNvSpPr txBox="1"/>
          <p:nvPr/>
        </p:nvSpPr>
        <p:spPr>
          <a:xfrm>
            <a:off x="7467951" y="5188903"/>
            <a:ext cx="128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ReLU</a:t>
            </a:r>
            <a:endParaRPr lang="en-US" sz="16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8F3424-CEF5-4A54-A09E-88DEB1ED1969}"/>
              </a:ext>
            </a:extLst>
          </p:cNvPr>
          <p:cNvGrpSpPr/>
          <p:nvPr/>
        </p:nvGrpSpPr>
        <p:grpSpPr>
          <a:xfrm>
            <a:off x="6495726" y="1820152"/>
            <a:ext cx="5823320" cy="2451029"/>
            <a:chOff x="6689589" y="1468505"/>
            <a:chExt cx="5823320" cy="2451029"/>
          </a:xfrm>
        </p:grpSpPr>
        <p:pic>
          <p:nvPicPr>
            <p:cNvPr id="21" name="Picture 20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724F8F2E-8A23-47A1-B366-521E10C07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9589" y="1468505"/>
              <a:ext cx="4432393" cy="234438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3B508E-4AD2-4E9B-BB2C-867BCC380727}"/>
                </a:ext>
              </a:extLst>
            </p:cNvPr>
            <p:cNvSpPr txBox="1"/>
            <p:nvPr/>
          </p:nvSpPr>
          <p:spPr>
            <a:xfrm>
              <a:off x="10227654" y="3673312"/>
              <a:ext cx="1444572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Arial" panose="020B0604020202020204" pitchFamily="34" charset="0"/>
                </a:rPr>
                <a:t>Sagar Sharma, 2017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80C5764-B83E-4CDD-BA2B-313C74248C5B}"/>
                </a:ext>
              </a:extLst>
            </p:cNvPr>
            <p:cNvSpPr/>
            <p:nvPr/>
          </p:nvSpPr>
          <p:spPr>
            <a:xfrm>
              <a:off x="9886950" y="3021777"/>
              <a:ext cx="971550" cy="2052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2585AD-CCA4-4D60-8794-19F3FE645DEF}"/>
                </a:ext>
              </a:extLst>
            </p:cNvPr>
            <p:cNvSpPr txBox="1"/>
            <p:nvPr/>
          </p:nvSpPr>
          <p:spPr>
            <a:xfrm>
              <a:off x="10087293" y="2982308"/>
              <a:ext cx="86264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50" dirty="0">
                  <a:latin typeface="Calibri" panose="020F0502020204030204" pitchFamily="34" charset="0"/>
                  <a:cs typeface="Calibri" panose="020F0502020204030204" pitchFamily="34" charset="0"/>
                </a:rPr>
                <a:t>Activation</a:t>
              </a:r>
              <a:r>
                <a:rPr lang="en-US" sz="950" dirty="0">
                  <a:solidFill>
                    <a:srgbClr val="2A2A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950" dirty="0">
                  <a:latin typeface="Calibri" panose="020F0502020204030204" pitchFamily="34" charset="0"/>
                  <a:cs typeface="Calibri" panose="020F0502020204030204" pitchFamily="34" charset="0"/>
                </a:rPr>
                <a:t>Function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B0284D-0E1D-4985-A5FC-3A87A2718A18}"/>
                </a:ext>
              </a:extLst>
            </p:cNvPr>
            <p:cNvSpPr txBox="1"/>
            <p:nvPr/>
          </p:nvSpPr>
          <p:spPr>
            <a:xfrm>
              <a:off x="11020743" y="2570909"/>
              <a:ext cx="1492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50" dirty="0">
                  <a:latin typeface="Calibri" panose="020F0502020204030204" pitchFamily="34" charset="0"/>
                  <a:cs typeface="Calibri" panose="020F0502020204030204" pitchFamily="34" charset="0"/>
                </a:rPr>
                <a:t>Output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ADC9B8-3E59-43E7-BEAC-FC98953B2557}"/>
                </a:ext>
              </a:extLst>
            </p:cNvPr>
            <p:cNvSpPr/>
            <p:nvPr/>
          </p:nvSpPr>
          <p:spPr>
            <a:xfrm>
              <a:off x="10767060" y="2471708"/>
              <a:ext cx="182880" cy="205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7D28670-D02A-4D5A-94C5-8ACFFFD526A4}"/>
              </a:ext>
            </a:extLst>
          </p:cNvPr>
          <p:cNvSpPr txBox="1"/>
          <p:nvPr/>
        </p:nvSpPr>
        <p:spPr>
          <a:xfrm>
            <a:off x="1308657" y="1261228"/>
            <a:ext cx="3284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A31D20"/>
                </a:solidFill>
              </a:rPr>
              <a:t>Basic architecture</a:t>
            </a:r>
            <a:endParaRPr lang="en-US" sz="1600" dirty="0">
              <a:solidFill>
                <a:srgbClr val="A31D2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3EB251-BB75-40CE-818C-4613708190E8}"/>
              </a:ext>
            </a:extLst>
          </p:cNvPr>
          <p:cNvSpPr txBox="1"/>
          <p:nvPr/>
        </p:nvSpPr>
        <p:spPr>
          <a:xfrm>
            <a:off x="7198570" y="1261228"/>
            <a:ext cx="3284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A31D20"/>
                </a:solidFill>
              </a:rPr>
              <a:t>Artificial neuron</a:t>
            </a:r>
            <a:endParaRPr lang="en-US" sz="1600" dirty="0">
              <a:solidFill>
                <a:srgbClr val="A31D2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34A57-041F-4F92-9C8A-390036D12574}"/>
              </a:ext>
            </a:extLst>
          </p:cNvPr>
          <p:cNvSpPr txBox="1"/>
          <p:nvPr/>
        </p:nvSpPr>
        <p:spPr>
          <a:xfrm>
            <a:off x="7108163" y="4726474"/>
            <a:ext cx="3284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A31D20"/>
                </a:solidFill>
              </a:rPr>
              <a:t>Activation functions</a:t>
            </a:r>
            <a:endParaRPr lang="en-US" sz="1600" dirty="0">
              <a:solidFill>
                <a:srgbClr val="A31D20"/>
              </a:solidFill>
            </a:endParaRP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268E66CF-D0FB-4545-8FCD-72AF4174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6913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DBE3B6BB-15CE-4350-B81E-A34D5A42D8BA}"/>
              </a:ext>
            </a:extLst>
          </p:cNvPr>
          <p:cNvSpPr txBox="1"/>
          <p:nvPr/>
        </p:nvSpPr>
        <p:spPr>
          <a:xfrm>
            <a:off x="4680881" y="1350261"/>
            <a:ext cx="3284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A31D20"/>
                </a:solidFill>
              </a:rPr>
              <a:t>Max pooling layer</a:t>
            </a:r>
            <a:endParaRPr lang="en-US" sz="1600" dirty="0">
              <a:solidFill>
                <a:srgbClr val="A31D20"/>
              </a:solidFill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557C225-765B-4B45-A4B1-48986F883268}"/>
              </a:ext>
            </a:extLst>
          </p:cNvPr>
          <p:cNvGrpSpPr/>
          <p:nvPr/>
        </p:nvGrpSpPr>
        <p:grpSpPr>
          <a:xfrm>
            <a:off x="895709" y="1350261"/>
            <a:ext cx="3536082" cy="4901881"/>
            <a:chOff x="1301423" y="834232"/>
            <a:chExt cx="3536082" cy="490188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2106FA6-6E00-4523-AA03-7F73A84416C8}"/>
                </a:ext>
              </a:extLst>
            </p:cNvPr>
            <p:cNvGrpSpPr/>
            <p:nvPr/>
          </p:nvGrpSpPr>
          <p:grpSpPr>
            <a:xfrm>
              <a:off x="1301423" y="834232"/>
              <a:ext cx="3289238" cy="3718700"/>
              <a:chOff x="1301423" y="834232"/>
              <a:chExt cx="3289238" cy="371870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429E7B9-07F9-4557-810A-4FF6D072FE9E}"/>
                  </a:ext>
                </a:extLst>
              </p:cNvPr>
              <p:cNvGrpSpPr/>
              <p:nvPr/>
            </p:nvGrpSpPr>
            <p:grpSpPr>
              <a:xfrm>
                <a:off x="1550052" y="1464907"/>
                <a:ext cx="3040609" cy="3088025"/>
                <a:chOff x="570338" y="1633263"/>
                <a:chExt cx="3927317" cy="3591473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2C959C0C-543E-4435-8EE6-3806AF5D071C}"/>
                    </a:ext>
                  </a:extLst>
                </p:cNvPr>
                <p:cNvGrpSpPr/>
                <p:nvPr/>
              </p:nvGrpSpPr>
              <p:grpSpPr>
                <a:xfrm>
                  <a:off x="570338" y="1633263"/>
                  <a:ext cx="3927317" cy="3591473"/>
                  <a:chOff x="131799" y="3068371"/>
                  <a:chExt cx="3927317" cy="3591473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9076663A-3D40-4FC2-BBA1-C12F26C6AEE4}"/>
                      </a:ext>
                    </a:extLst>
                  </p:cNvPr>
                  <p:cNvGrpSpPr/>
                  <p:nvPr/>
                </p:nvGrpSpPr>
                <p:grpSpPr>
                  <a:xfrm>
                    <a:off x="135610" y="3068371"/>
                    <a:ext cx="3921179" cy="311884"/>
                    <a:chOff x="135610" y="3068371"/>
                    <a:chExt cx="3921179" cy="31188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" name="Rectangle 6">
                          <a:extLst>
                            <a:ext uri="{FF2B5EF4-FFF2-40B4-BE49-F238E27FC236}">
                              <a16:creationId xmlns:a16="http://schemas.microsoft.com/office/drawing/2014/main" id="{28193A4F-4257-4466-9D2B-8E65DE747E2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1079" y="3068371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" name="Rectangle 6">
                          <a:extLst>
                            <a:ext uri="{FF2B5EF4-FFF2-40B4-BE49-F238E27FC236}">
                              <a16:creationId xmlns:a16="http://schemas.microsoft.com/office/drawing/2014/main" id="{28193A4F-4257-4466-9D2B-8E65DE747E2F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91079" y="3068371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  <a:ln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" name="Rectangle 7">
                          <a:extLst>
                            <a:ext uri="{FF2B5EF4-FFF2-40B4-BE49-F238E27FC236}">
                              <a16:creationId xmlns:a16="http://schemas.microsoft.com/office/drawing/2014/main" id="{DA904DCD-3DB4-4488-AE95-D2D5DFA9B1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4508" y="3068372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" name="Rectangle 7">
                          <a:extLst>
                            <a:ext uri="{FF2B5EF4-FFF2-40B4-BE49-F238E27FC236}">
                              <a16:creationId xmlns:a16="http://schemas.microsoft.com/office/drawing/2014/main" id="{DA904DCD-3DB4-4488-AE95-D2D5DFA9B10A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4508" y="3068372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l="-2326"/>
                          </a:stretch>
                        </a:blipFill>
                        <a:ln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" name="Rectangle 8">
                          <a:extLst>
                            <a:ext uri="{FF2B5EF4-FFF2-40B4-BE49-F238E27FC236}">
                              <a16:creationId xmlns:a16="http://schemas.microsoft.com/office/drawing/2014/main" id="{C88E92DE-E003-485B-8391-12685A7BC04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17650" y="3068371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" name="Rectangle 8">
                          <a:extLst>
                            <a:ext uri="{FF2B5EF4-FFF2-40B4-BE49-F238E27FC236}">
                              <a16:creationId xmlns:a16="http://schemas.microsoft.com/office/drawing/2014/main" id="{C88E92DE-E003-485B-8391-12685A7BC041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117650" y="3068371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2326"/>
                          </a:stretch>
                        </a:blipFill>
                        <a:ln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" name="Rectangle 9">
                          <a:extLst>
                            <a:ext uri="{FF2B5EF4-FFF2-40B4-BE49-F238E27FC236}">
                              <a16:creationId xmlns:a16="http://schemas.microsoft.com/office/drawing/2014/main" id="{14A6F38D-12B5-43D8-94C9-459ECF8CA38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4221" y="3068371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" name="Rectangle 9">
                          <a:extLst>
                            <a:ext uri="{FF2B5EF4-FFF2-40B4-BE49-F238E27FC236}">
                              <a16:creationId xmlns:a16="http://schemas.microsoft.com/office/drawing/2014/main" id="{14A6F38D-12B5-43D8-94C9-459ECF8CA38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444221" y="3068371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2273"/>
                          </a:stretch>
                        </a:blipFill>
                        <a:ln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" name="Rectangle 10">
                          <a:extLst>
                            <a:ext uri="{FF2B5EF4-FFF2-40B4-BE49-F238E27FC236}">
                              <a16:creationId xmlns:a16="http://schemas.microsoft.com/office/drawing/2014/main" id="{71392BFF-1FE7-41EA-A273-36E4991F2A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0792" y="3068371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1" name="Rectangle 10">
                          <a:extLst>
                            <a:ext uri="{FF2B5EF4-FFF2-40B4-BE49-F238E27FC236}">
                              <a16:creationId xmlns:a16="http://schemas.microsoft.com/office/drawing/2014/main" id="{71392BFF-1FE7-41EA-A273-36E4991F2AED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770792" y="3068371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2326"/>
                          </a:stretch>
                        </a:blipFill>
                        <a:ln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" name="Rectangle 11">
                          <a:extLst>
                            <a:ext uri="{FF2B5EF4-FFF2-40B4-BE49-F238E27FC236}">
                              <a16:creationId xmlns:a16="http://schemas.microsoft.com/office/drawing/2014/main" id="{3AE57A43-8ECE-4C57-B40F-E483B62EFE6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97363" y="3068371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2" name="Rectangle 11">
                          <a:extLst>
                            <a:ext uri="{FF2B5EF4-FFF2-40B4-BE49-F238E27FC236}">
                              <a16:creationId xmlns:a16="http://schemas.microsoft.com/office/drawing/2014/main" id="{3AE57A43-8ECE-4C57-B40F-E483B62EFE68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97363" y="3068371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2273"/>
                          </a:stretch>
                        </a:blipFill>
                        <a:ln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" name="Rectangle 12">
                          <a:extLst>
                            <a:ext uri="{FF2B5EF4-FFF2-40B4-BE49-F238E27FC236}">
                              <a16:creationId xmlns:a16="http://schemas.microsoft.com/office/drawing/2014/main" id="{7E325616-4B6F-4BC3-B6E4-FA16D3E3D9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23934" y="3068371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" name="Rectangle 12">
                          <a:extLst>
                            <a:ext uri="{FF2B5EF4-FFF2-40B4-BE49-F238E27FC236}">
                              <a16:creationId xmlns:a16="http://schemas.microsoft.com/office/drawing/2014/main" id="{7E325616-4B6F-4BC3-B6E4-FA16D3E3D926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23934" y="3068371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326"/>
                          </a:stretch>
                        </a:blipFill>
                        <a:ln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4" name="Rectangle 13">
                          <a:extLst>
                            <a:ext uri="{FF2B5EF4-FFF2-40B4-BE49-F238E27FC236}">
                              <a16:creationId xmlns:a16="http://schemas.microsoft.com/office/drawing/2014/main" id="{B74B1BC3-91AE-4ABF-845C-F44D1B0B00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50505" y="3068371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4" name="Rectangle 13">
                          <a:extLst>
                            <a:ext uri="{FF2B5EF4-FFF2-40B4-BE49-F238E27FC236}">
                              <a16:creationId xmlns:a16="http://schemas.microsoft.com/office/drawing/2014/main" id="{B74B1BC3-91AE-4ABF-845C-F44D1B0B00FB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750505" y="3068371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2273"/>
                          </a:stretch>
                        </a:blipFill>
                        <a:ln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5" name="Rectangle 14">
                          <a:extLst>
                            <a:ext uri="{FF2B5EF4-FFF2-40B4-BE49-F238E27FC236}">
                              <a16:creationId xmlns:a16="http://schemas.microsoft.com/office/drawing/2014/main" id="{80566C72-1763-4E33-AC29-28BFF57AA5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77076" y="3068371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5" name="Rectangle 14">
                          <a:extLst>
                            <a:ext uri="{FF2B5EF4-FFF2-40B4-BE49-F238E27FC236}">
                              <a16:creationId xmlns:a16="http://schemas.microsoft.com/office/drawing/2014/main" id="{80566C72-1763-4E33-AC29-28BFF57AA5A3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077076" y="3068371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2326"/>
                          </a:stretch>
                        </a:blipFill>
                        <a:ln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6" name="Rectangle 15">
                          <a:extLst>
                            <a:ext uri="{FF2B5EF4-FFF2-40B4-BE49-F238E27FC236}">
                              <a16:creationId xmlns:a16="http://schemas.microsoft.com/office/drawing/2014/main" id="{796676A3-2BD4-41D7-BD5D-1A9C8D92FC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403647" y="3068371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6" name="Rectangle 15">
                          <a:extLst>
                            <a:ext uri="{FF2B5EF4-FFF2-40B4-BE49-F238E27FC236}">
                              <a16:creationId xmlns:a16="http://schemas.microsoft.com/office/drawing/2014/main" id="{796676A3-2BD4-41D7-BD5D-1A9C8D92FCE9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403647" y="3068371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 l="-15909" r="-4545"/>
                          </a:stretch>
                        </a:blipFill>
                        <a:ln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5603DECB-6B3A-47A4-9179-4CD13E78F2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0218" y="3068371"/>
                      <a:ext cx="326571" cy="311883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p:txBody>
                </p:sp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6C952B84-C37C-41CB-98E2-5B0FC9BA0B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610" y="3068371"/>
                      <a:ext cx="326571" cy="311883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9C369A2A-3E94-4A45-8ABE-C91C8DD5FD57}"/>
                      </a:ext>
                    </a:extLst>
                  </p:cNvPr>
                  <p:cNvGrpSpPr/>
                  <p:nvPr/>
                </p:nvGrpSpPr>
                <p:grpSpPr>
                  <a:xfrm>
                    <a:off x="464508" y="6347960"/>
                    <a:ext cx="3265710" cy="311884"/>
                    <a:chOff x="464508" y="6347960"/>
                    <a:chExt cx="3265710" cy="31188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" name="Rectangle 19">
                          <a:extLst>
                            <a:ext uri="{FF2B5EF4-FFF2-40B4-BE49-F238E27FC236}">
                              <a16:creationId xmlns:a16="http://schemas.microsoft.com/office/drawing/2014/main" id="{96332824-1E8D-4368-9D6A-7621E71BB83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1079" y="6347960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0" name="Rectangle 19">
                          <a:extLst>
                            <a:ext uri="{FF2B5EF4-FFF2-40B4-BE49-F238E27FC236}">
                              <a16:creationId xmlns:a16="http://schemas.microsoft.com/office/drawing/2014/main" id="{96332824-1E8D-4368-9D6A-7621E71BB83B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91079" y="6347960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/>
                          </a:stretch>
                        </a:blipFill>
                        <a:ln>
                          <a:solidFill>
                            <a:srgbClr val="C0000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" name="Rectangle 20">
                          <a:extLst>
                            <a:ext uri="{FF2B5EF4-FFF2-40B4-BE49-F238E27FC236}">
                              <a16:creationId xmlns:a16="http://schemas.microsoft.com/office/drawing/2014/main" id="{C49C06CD-AD44-44A2-A9C5-ADE0DE09316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4508" y="6347961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1" name="Rectangle 20">
                          <a:extLst>
                            <a:ext uri="{FF2B5EF4-FFF2-40B4-BE49-F238E27FC236}">
                              <a16:creationId xmlns:a16="http://schemas.microsoft.com/office/drawing/2014/main" id="{C49C06CD-AD44-44A2-A9C5-ADE0DE093168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4508" y="6347961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6977"/>
                          </a:stretch>
                        </a:blipFill>
                        <a:ln>
                          <a:solidFill>
                            <a:srgbClr val="C0000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2" name="Rectangle 21">
                          <a:extLst>
                            <a:ext uri="{FF2B5EF4-FFF2-40B4-BE49-F238E27FC236}">
                              <a16:creationId xmlns:a16="http://schemas.microsoft.com/office/drawing/2014/main" id="{0D5BC9B0-FA56-4B3F-92D1-806FE97FCBC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17650" y="6347960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2" name="Rectangle 21">
                          <a:extLst>
                            <a:ext uri="{FF2B5EF4-FFF2-40B4-BE49-F238E27FC236}">
                              <a16:creationId xmlns:a16="http://schemas.microsoft.com/office/drawing/2014/main" id="{0D5BC9B0-FA56-4B3F-92D1-806FE97FCBC0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117650" y="6347960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6977"/>
                          </a:stretch>
                        </a:blipFill>
                        <a:ln>
                          <a:solidFill>
                            <a:srgbClr val="C0000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" name="Rectangle 22">
                          <a:extLst>
                            <a:ext uri="{FF2B5EF4-FFF2-40B4-BE49-F238E27FC236}">
                              <a16:creationId xmlns:a16="http://schemas.microsoft.com/office/drawing/2014/main" id="{AC85FBC8-309E-46FC-B4DE-250E943487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4221" y="6347960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3" name="Rectangle 22">
                          <a:extLst>
                            <a:ext uri="{FF2B5EF4-FFF2-40B4-BE49-F238E27FC236}">
                              <a16:creationId xmlns:a16="http://schemas.microsoft.com/office/drawing/2014/main" id="{AC85FBC8-309E-46FC-B4DE-250E9434872B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444221" y="6347960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15"/>
                          <a:stretch>
                            <a:fillRect l="-6818"/>
                          </a:stretch>
                        </a:blipFill>
                        <a:ln>
                          <a:solidFill>
                            <a:srgbClr val="C0000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4" name="Rectangle 23">
                          <a:extLst>
                            <a:ext uri="{FF2B5EF4-FFF2-40B4-BE49-F238E27FC236}">
                              <a16:creationId xmlns:a16="http://schemas.microsoft.com/office/drawing/2014/main" id="{C76B7E0A-ED44-48C3-8430-7A0B6FA693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0792" y="6347960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4" name="Rectangle 23">
                          <a:extLst>
                            <a:ext uri="{FF2B5EF4-FFF2-40B4-BE49-F238E27FC236}">
                              <a16:creationId xmlns:a16="http://schemas.microsoft.com/office/drawing/2014/main" id="{C76B7E0A-ED44-48C3-8430-7A0B6FA6930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770792" y="6347960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 l="-6977"/>
                          </a:stretch>
                        </a:blipFill>
                        <a:ln>
                          <a:solidFill>
                            <a:srgbClr val="C0000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Rectangle 24">
                          <a:extLst>
                            <a:ext uri="{FF2B5EF4-FFF2-40B4-BE49-F238E27FC236}">
                              <a16:creationId xmlns:a16="http://schemas.microsoft.com/office/drawing/2014/main" id="{2DE2E4CF-B375-49C0-BE6B-835B3AA51DF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97363" y="6347960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5" name="Rectangle 24">
                          <a:extLst>
                            <a:ext uri="{FF2B5EF4-FFF2-40B4-BE49-F238E27FC236}">
                              <a16:creationId xmlns:a16="http://schemas.microsoft.com/office/drawing/2014/main" id="{2DE2E4CF-B375-49C0-BE6B-835B3AA51DFC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97363" y="6347960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17"/>
                          <a:stretch>
                            <a:fillRect l="-6818"/>
                          </a:stretch>
                        </a:blipFill>
                        <a:ln>
                          <a:solidFill>
                            <a:srgbClr val="C0000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A8E8B702-F13E-410B-BC25-4A13362D91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23934" y="6347960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p:txBody>
                    </p:sp>
                  </mc:Choice>
                  <mc:Fallback xmlns="">
                    <p:sp>
                      <p:nvSpPr>
                        <p:cNvPr id="26" name="Rectangle 25">
                          <a:extLst>
                            <a:ext uri="{FF2B5EF4-FFF2-40B4-BE49-F238E27FC236}">
                              <a16:creationId xmlns:a16="http://schemas.microsoft.com/office/drawing/2014/main" id="{A8E8B702-F13E-410B-BC25-4A13362D9175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423934" y="6347960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18"/>
                          <a:stretch>
                            <a:fillRect l="-6977"/>
                          </a:stretch>
                        </a:blipFill>
                        <a:ln>
                          <a:solidFill>
                            <a:srgbClr val="C0000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7" name="Rectangle 26">
                          <a:extLst>
                            <a:ext uri="{FF2B5EF4-FFF2-40B4-BE49-F238E27FC236}">
                              <a16:creationId xmlns:a16="http://schemas.microsoft.com/office/drawing/2014/main" id="{C6BAA2B8-13F8-4F5E-8A2F-12525A7182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50505" y="6347960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7" name="Rectangle 26">
                          <a:extLst>
                            <a:ext uri="{FF2B5EF4-FFF2-40B4-BE49-F238E27FC236}">
                              <a16:creationId xmlns:a16="http://schemas.microsoft.com/office/drawing/2014/main" id="{C6BAA2B8-13F8-4F5E-8A2F-12525A718226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750505" y="6347960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19"/>
                          <a:stretch>
                            <a:fillRect l="-6818"/>
                          </a:stretch>
                        </a:blipFill>
                        <a:ln>
                          <a:solidFill>
                            <a:srgbClr val="C0000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8" name="Rectangle 27">
                          <a:extLst>
                            <a:ext uri="{FF2B5EF4-FFF2-40B4-BE49-F238E27FC236}">
                              <a16:creationId xmlns:a16="http://schemas.microsoft.com/office/drawing/2014/main" id="{C1C6E5A0-E102-47C3-83E3-04A4443C50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77076" y="6347960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p:txBody>
                    </p:sp>
                  </mc:Choice>
                  <mc:Fallback xmlns="">
                    <p:sp>
                      <p:nvSpPr>
                        <p:cNvPr id="28" name="Rectangle 27">
                          <a:extLst>
                            <a:ext uri="{FF2B5EF4-FFF2-40B4-BE49-F238E27FC236}">
                              <a16:creationId xmlns:a16="http://schemas.microsoft.com/office/drawing/2014/main" id="{C1C6E5A0-E102-47C3-83E3-04A4443C5079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077076" y="6347960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20"/>
                          <a:stretch>
                            <a:fillRect l="-6977"/>
                          </a:stretch>
                        </a:blipFill>
                        <a:ln>
                          <a:solidFill>
                            <a:srgbClr val="C0000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Rectangle 28">
                          <a:extLst>
                            <a:ext uri="{FF2B5EF4-FFF2-40B4-BE49-F238E27FC236}">
                              <a16:creationId xmlns:a16="http://schemas.microsoft.com/office/drawing/2014/main" id="{A2FBBC52-449B-462C-912A-1987A2A9A2E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403647" y="6347960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p:txBody>
                    </p:sp>
                  </mc:Choice>
                  <mc:Fallback xmlns="">
                    <p:sp>
                      <p:nvSpPr>
                        <p:cNvPr id="29" name="Rectangle 28">
                          <a:extLst>
                            <a:ext uri="{FF2B5EF4-FFF2-40B4-BE49-F238E27FC236}">
                              <a16:creationId xmlns:a16="http://schemas.microsoft.com/office/drawing/2014/main" id="{A2FBBC52-449B-462C-912A-1987A2A9A2E7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403647" y="6347960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21"/>
                          <a:stretch>
                            <a:fillRect l="-18182" r="-11364"/>
                          </a:stretch>
                        </a:blipFill>
                        <a:ln>
                          <a:solidFill>
                            <a:srgbClr val="C0000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6F187B30-1F13-4AE5-ADBD-5F20A2A74FF2}"/>
                      </a:ext>
                    </a:extLst>
                  </p:cNvPr>
                  <p:cNvGrpSpPr/>
                  <p:nvPr/>
                </p:nvGrpSpPr>
                <p:grpSpPr>
                  <a:xfrm>
                    <a:off x="623139" y="3789628"/>
                    <a:ext cx="2931213" cy="2427995"/>
                    <a:chOff x="623139" y="3789628"/>
                    <a:chExt cx="2931213" cy="2427995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C335E53-4A33-4512-8854-E7B5F682F0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3139" y="3789628"/>
                      <a:ext cx="982041" cy="2427995"/>
                      <a:chOff x="623139" y="3789628"/>
                      <a:chExt cx="982041" cy="2427995"/>
                    </a:xfrm>
                  </p:grpSpPr>
                  <p:cxnSp>
                    <p:nvCxnSpPr>
                      <p:cNvPr id="33" name="Straight Arrow Connector 32">
                        <a:extLst>
                          <a:ext uri="{FF2B5EF4-FFF2-40B4-BE49-F238E27FC236}">
                            <a16:creationId xmlns:a16="http://schemas.microsoft.com/office/drawing/2014/main" id="{985232EC-B583-45A3-AD37-7A098EF3CA92}"/>
                          </a:ext>
                        </a:extLst>
                      </p:cNvPr>
                      <p:cNvCxnSpPr>
                        <a:cxnSpLocks/>
                        <a:stCxn id="41" idx="2"/>
                      </p:cNvCxnSpPr>
                      <p:nvPr/>
                    </p:nvCxnSpPr>
                    <p:spPr>
                      <a:xfrm flipH="1">
                        <a:off x="945057" y="4199002"/>
                        <a:ext cx="6981" cy="2018621"/>
                      </a:xfrm>
                      <a:prstGeom prst="straightConnector1">
                        <a:avLst/>
                      </a:prstGeom>
                      <a:ln>
                        <a:prstDash val="dash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" name="Straight Arrow Connector 33">
                        <a:extLst>
                          <a:ext uri="{FF2B5EF4-FFF2-40B4-BE49-F238E27FC236}">
                            <a16:creationId xmlns:a16="http://schemas.microsoft.com/office/drawing/2014/main" id="{D67BD483-B5FB-4C2F-BDA7-B0E444C3A21B}"/>
                          </a:ext>
                        </a:extLst>
                      </p:cNvPr>
                      <p:cNvCxnSpPr>
                        <a:cxnSpLocks/>
                        <a:stCxn id="39" idx="2"/>
                      </p:cNvCxnSpPr>
                      <p:nvPr/>
                    </p:nvCxnSpPr>
                    <p:spPr>
                      <a:xfrm>
                        <a:off x="623139" y="3789628"/>
                        <a:ext cx="0" cy="2427995"/>
                      </a:xfrm>
                      <a:prstGeom prst="straightConnector1">
                        <a:avLst/>
                      </a:prstGeom>
                      <a:ln>
                        <a:prstDash val="dash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" name="Straight Arrow Connector 34">
                        <a:extLst>
                          <a:ext uri="{FF2B5EF4-FFF2-40B4-BE49-F238E27FC236}">
                            <a16:creationId xmlns:a16="http://schemas.microsoft.com/office/drawing/2014/main" id="{1F665F13-FD44-4437-8627-03E9F990E3B6}"/>
                          </a:ext>
                        </a:extLst>
                      </p:cNvPr>
                      <p:cNvCxnSpPr>
                        <a:cxnSpLocks/>
                        <a:stCxn id="43" idx="2"/>
                      </p:cNvCxnSpPr>
                      <p:nvPr/>
                    </p:nvCxnSpPr>
                    <p:spPr>
                      <a:xfrm flipH="1">
                        <a:off x="1276281" y="4608375"/>
                        <a:ext cx="2328" cy="1609248"/>
                      </a:xfrm>
                      <a:prstGeom prst="straightConnector1">
                        <a:avLst/>
                      </a:prstGeom>
                      <a:ln>
                        <a:solidFill>
                          <a:srgbClr val="A31D20"/>
                        </a:solidFill>
                        <a:prstDash val="dash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Straight Arrow Connector 35">
                        <a:extLst>
                          <a:ext uri="{FF2B5EF4-FFF2-40B4-BE49-F238E27FC236}">
                            <a16:creationId xmlns:a16="http://schemas.microsoft.com/office/drawing/2014/main" id="{5CC6593C-EED1-4486-943D-A7E06A581C46}"/>
                          </a:ext>
                        </a:extLst>
                      </p:cNvPr>
                      <p:cNvCxnSpPr>
                        <a:cxnSpLocks/>
                        <a:stCxn id="45" idx="2"/>
                      </p:cNvCxnSpPr>
                      <p:nvPr/>
                    </p:nvCxnSpPr>
                    <p:spPr>
                      <a:xfrm flipH="1">
                        <a:off x="1600525" y="5017748"/>
                        <a:ext cx="4655" cy="1199875"/>
                      </a:xfrm>
                      <a:prstGeom prst="straightConnector1">
                        <a:avLst/>
                      </a:prstGeom>
                      <a:ln>
                        <a:prstDash val="dash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32B72B59-FCD0-43E4-A692-F66666E61F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54351" y="5841098"/>
                      <a:ext cx="1" cy="376525"/>
                    </a:xfrm>
                    <a:prstGeom prst="straightConnector1">
                      <a:avLst/>
                    </a:prstGeom>
                    <a:ln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252359FE-952F-4B4E-B78D-4DCBA287D397}"/>
                      </a:ext>
                    </a:extLst>
                  </p:cNvPr>
                  <p:cNvGrpSpPr/>
                  <p:nvPr/>
                </p:nvGrpSpPr>
                <p:grpSpPr>
                  <a:xfrm>
                    <a:off x="131799" y="3477744"/>
                    <a:ext cx="3927317" cy="2363355"/>
                    <a:chOff x="131799" y="3477744"/>
                    <a:chExt cx="3927317" cy="2363355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FA188EC-32B9-466D-B09C-00C0A46DE6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6425" y="3477744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00B0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Rectangle 37">
                          <a:extLst>
                            <a:ext uri="{FF2B5EF4-FFF2-40B4-BE49-F238E27FC236}">
                              <a16:creationId xmlns:a16="http://schemas.microsoft.com/office/drawing/2014/main" id="{5FA188EC-32B9-466D-B09C-00C0A46DE6F9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6425" y="3477744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22"/>
                          <a:stretch>
                            <a:fillRect l="-16279" r="-6977"/>
                          </a:stretch>
                        </a:blipFill>
                        <a:ln>
                          <a:solidFill>
                            <a:srgbClr val="00B05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Rectangle 38">
                          <a:extLst>
                            <a:ext uri="{FF2B5EF4-FFF2-40B4-BE49-F238E27FC236}">
                              <a16:creationId xmlns:a16="http://schemas.microsoft.com/office/drawing/2014/main" id="{7DA9326A-C511-4CC1-8C85-67A708AA1D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9853" y="3477745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00B0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9" name="Rectangle 38">
                          <a:extLst>
                            <a:ext uri="{FF2B5EF4-FFF2-40B4-BE49-F238E27FC236}">
                              <a16:creationId xmlns:a16="http://schemas.microsoft.com/office/drawing/2014/main" id="{7DA9326A-C511-4CC1-8C85-67A708AA1D57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9853" y="3477745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23"/>
                          <a:stretch>
                            <a:fillRect l="-13636" r="-6818"/>
                          </a:stretch>
                        </a:blipFill>
                        <a:ln>
                          <a:solidFill>
                            <a:srgbClr val="00B05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0" name="Rectangle 39">
                          <a:extLst>
                            <a:ext uri="{FF2B5EF4-FFF2-40B4-BE49-F238E27FC236}">
                              <a16:creationId xmlns:a16="http://schemas.microsoft.com/office/drawing/2014/main" id="{00C78B2A-3086-4F7E-97BD-43AA775D00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15323" y="3887118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00B0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0" name="Rectangle 39">
                          <a:extLst>
                            <a:ext uri="{FF2B5EF4-FFF2-40B4-BE49-F238E27FC236}">
                              <a16:creationId xmlns:a16="http://schemas.microsoft.com/office/drawing/2014/main" id="{00C78B2A-3086-4F7E-97BD-43AA775D002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115323" y="3887118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24"/>
                          <a:stretch>
                            <a:fillRect l="-16279" r="-6977"/>
                          </a:stretch>
                        </a:blipFill>
                        <a:ln>
                          <a:solidFill>
                            <a:srgbClr val="00B05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Rectangle 40">
                          <a:extLst>
                            <a:ext uri="{FF2B5EF4-FFF2-40B4-BE49-F238E27FC236}">
                              <a16:creationId xmlns:a16="http://schemas.microsoft.com/office/drawing/2014/main" id="{241E3CA8-EF2C-439E-AE7C-E7F2F3B2AE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8752" y="3887119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00B0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Rectangle 40">
                          <a:extLst>
                            <a:ext uri="{FF2B5EF4-FFF2-40B4-BE49-F238E27FC236}">
                              <a16:creationId xmlns:a16="http://schemas.microsoft.com/office/drawing/2014/main" id="{241E3CA8-EF2C-439E-AE7C-E7F2F3B2AE7B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8752" y="3887119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25"/>
                          <a:stretch>
                            <a:fillRect l="-15909" r="-4545"/>
                          </a:stretch>
                        </a:blipFill>
                        <a:ln>
                          <a:solidFill>
                            <a:srgbClr val="00B05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2" name="Rectangle 41">
                          <a:extLst>
                            <a:ext uri="{FF2B5EF4-FFF2-40B4-BE49-F238E27FC236}">
                              <a16:creationId xmlns:a16="http://schemas.microsoft.com/office/drawing/2014/main" id="{538BF471-84BD-4141-AFE7-B7520E7FE9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1894" y="4296491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00B0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2" name="Rectangle 41">
                          <a:extLst>
                            <a:ext uri="{FF2B5EF4-FFF2-40B4-BE49-F238E27FC236}">
                              <a16:creationId xmlns:a16="http://schemas.microsoft.com/office/drawing/2014/main" id="{538BF471-84BD-4141-AFE7-B7520E7FE9AF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441894" y="4296491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26"/>
                          <a:stretch>
                            <a:fillRect l="-15909" r="-4545"/>
                          </a:stretch>
                        </a:blipFill>
                        <a:ln>
                          <a:solidFill>
                            <a:srgbClr val="00B05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Rectangle 42">
                          <a:extLst>
                            <a:ext uri="{FF2B5EF4-FFF2-40B4-BE49-F238E27FC236}">
                              <a16:creationId xmlns:a16="http://schemas.microsoft.com/office/drawing/2014/main" id="{952CA6FD-8C53-4F44-9F5E-EE60D9AD24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15323" y="4296492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00B0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Rectangle 42">
                          <a:extLst>
                            <a:ext uri="{FF2B5EF4-FFF2-40B4-BE49-F238E27FC236}">
                              <a16:creationId xmlns:a16="http://schemas.microsoft.com/office/drawing/2014/main" id="{952CA6FD-8C53-4F44-9F5E-EE60D9AD24F5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115323" y="4296492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27"/>
                          <a:stretch>
                            <a:fillRect l="-16279" r="-6977"/>
                          </a:stretch>
                        </a:blipFill>
                        <a:ln>
                          <a:solidFill>
                            <a:srgbClr val="00B05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4" name="Rectangle 43">
                          <a:extLst>
                            <a:ext uri="{FF2B5EF4-FFF2-40B4-BE49-F238E27FC236}">
                              <a16:creationId xmlns:a16="http://schemas.microsoft.com/office/drawing/2014/main" id="{A389AA4A-55A7-49B6-9804-84CC304DAF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68465" y="4705864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00B0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Rectangle 43">
                          <a:extLst>
                            <a:ext uri="{FF2B5EF4-FFF2-40B4-BE49-F238E27FC236}">
                              <a16:creationId xmlns:a16="http://schemas.microsoft.com/office/drawing/2014/main" id="{A389AA4A-55A7-49B6-9804-84CC304DAFE4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768465" y="4705864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28"/>
                          <a:stretch>
                            <a:fillRect l="-16279" r="-6977"/>
                          </a:stretch>
                        </a:blipFill>
                        <a:ln>
                          <a:solidFill>
                            <a:srgbClr val="00B05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5" name="Rectangle 44">
                          <a:extLst>
                            <a:ext uri="{FF2B5EF4-FFF2-40B4-BE49-F238E27FC236}">
                              <a16:creationId xmlns:a16="http://schemas.microsoft.com/office/drawing/2014/main" id="{B14D5102-4C4E-496A-BDDB-DEDD0356F0C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1894" y="4705865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00B0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5" name="Rectangle 44">
                          <a:extLst>
                            <a:ext uri="{FF2B5EF4-FFF2-40B4-BE49-F238E27FC236}">
                              <a16:creationId xmlns:a16="http://schemas.microsoft.com/office/drawing/2014/main" id="{B14D5102-4C4E-496A-BDDB-DEDD0356F0C9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441894" y="4705865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29"/>
                          <a:stretch>
                            <a:fillRect l="-15909" r="-4545"/>
                          </a:stretch>
                        </a:blipFill>
                        <a:ln>
                          <a:solidFill>
                            <a:srgbClr val="00B05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6" name="Rectangle 45">
                          <a:extLst>
                            <a:ext uri="{FF2B5EF4-FFF2-40B4-BE49-F238E27FC236}">
                              <a16:creationId xmlns:a16="http://schemas.microsoft.com/office/drawing/2014/main" id="{F59890E1-68D7-46E2-80FF-DA511838D05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32545" y="5529215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00B0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6" name="Rectangle 45">
                          <a:extLst>
                            <a:ext uri="{FF2B5EF4-FFF2-40B4-BE49-F238E27FC236}">
                              <a16:creationId xmlns:a16="http://schemas.microsoft.com/office/drawing/2014/main" id="{F59890E1-68D7-46E2-80FF-DA511838D054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32545" y="5529215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26"/>
                          <a:stretch>
                            <a:fillRect l="-15909" r="-4545"/>
                          </a:stretch>
                        </a:blipFill>
                        <a:ln>
                          <a:solidFill>
                            <a:srgbClr val="00B05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7" name="Rectangle 46">
                          <a:extLst>
                            <a:ext uri="{FF2B5EF4-FFF2-40B4-BE49-F238E27FC236}">
                              <a16:creationId xmlns:a16="http://schemas.microsoft.com/office/drawing/2014/main" id="{9734992B-0B84-4828-943A-0D5ADB26846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405974" y="5529216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00B0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7" name="Rectangle 46">
                          <a:extLst>
                            <a:ext uri="{FF2B5EF4-FFF2-40B4-BE49-F238E27FC236}">
                              <a16:creationId xmlns:a16="http://schemas.microsoft.com/office/drawing/2014/main" id="{9734992B-0B84-4828-943A-0D5ADB268469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405974" y="5529216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27"/>
                          <a:stretch>
                            <a:fillRect l="-16279" r="-6977"/>
                          </a:stretch>
                        </a:blipFill>
                        <a:ln>
                          <a:solidFill>
                            <a:srgbClr val="00B05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8" name="Rectangle 47">
                          <a:extLst>
                            <a:ext uri="{FF2B5EF4-FFF2-40B4-BE49-F238E27FC236}">
                              <a16:creationId xmlns:a16="http://schemas.microsoft.com/office/drawing/2014/main" id="{16609D98-8A9D-4840-9C68-D75592C597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1799" y="3477744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00B0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8" name="Rectangle 47">
                          <a:extLst>
                            <a:ext uri="{FF2B5EF4-FFF2-40B4-BE49-F238E27FC236}">
                              <a16:creationId xmlns:a16="http://schemas.microsoft.com/office/drawing/2014/main" id="{16609D98-8A9D-4840-9C68-D75592C59765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31799" y="3477744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30"/>
                          <a:stretch>
                            <a:fillRect l="-16279" r="-4651"/>
                          </a:stretch>
                        </a:blipFill>
                        <a:ln>
                          <a:solidFill>
                            <a:srgbClr val="00B05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9" name="Rectangle 48">
                          <a:extLst>
                            <a:ext uri="{FF2B5EF4-FFF2-40B4-BE49-F238E27FC236}">
                              <a16:creationId xmlns:a16="http://schemas.microsoft.com/office/drawing/2014/main" id="{894667C4-AA9A-4570-84B2-BF6D1FEE2E7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1758" y="3887118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00B0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9" name="Rectangle 48">
                          <a:extLst>
                            <a:ext uri="{FF2B5EF4-FFF2-40B4-BE49-F238E27FC236}">
                              <a16:creationId xmlns:a16="http://schemas.microsoft.com/office/drawing/2014/main" id="{894667C4-AA9A-4570-84B2-BF6D1FEE2E76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1758" y="3887118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31"/>
                          <a:stretch>
                            <a:fillRect l="-16279" r="-4651"/>
                          </a:stretch>
                        </a:blipFill>
                        <a:ln>
                          <a:solidFill>
                            <a:srgbClr val="00B05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0" name="Rectangle 49">
                          <a:extLst>
                            <a:ext uri="{FF2B5EF4-FFF2-40B4-BE49-F238E27FC236}">
                              <a16:creationId xmlns:a16="http://schemas.microsoft.com/office/drawing/2014/main" id="{FF19EEA8-1C4F-48CE-8FBB-43C4FA06D4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7909" y="4296491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00B0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0" name="Rectangle 49">
                          <a:extLst>
                            <a:ext uri="{FF2B5EF4-FFF2-40B4-BE49-F238E27FC236}">
                              <a16:creationId xmlns:a16="http://schemas.microsoft.com/office/drawing/2014/main" id="{FF19EEA8-1C4F-48CE-8FBB-43C4FA06D4EA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7909" y="4296491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32"/>
                          <a:stretch>
                            <a:fillRect l="-13636" r="-4545"/>
                          </a:stretch>
                        </a:blipFill>
                        <a:ln>
                          <a:solidFill>
                            <a:srgbClr val="00B05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1" name="Rectangle 50">
                          <a:extLst>
                            <a:ext uri="{FF2B5EF4-FFF2-40B4-BE49-F238E27FC236}">
                              <a16:creationId xmlns:a16="http://schemas.microsoft.com/office/drawing/2014/main" id="{6E948156-EAF2-4270-AB66-AFFCF789BD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15323" y="4705863"/>
                          <a:ext cx="326571" cy="31188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00B0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1" name="Rectangle 50">
                          <a:extLst>
                            <a:ext uri="{FF2B5EF4-FFF2-40B4-BE49-F238E27FC236}">
                              <a16:creationId xmlns:a16="http://schemas.microsoft.com/office/drawing/2014/main" id="{6E948156-EAF2-4270-AB66-AFFCF789BD61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115323" y="4705863"/>
                          <a:ext cx="326571" cy="311883"/>
                        </a:xfrm>
                        <a:prstGeom prst="rect">
                          <a:avLst/>
                        </a:prstGeom>
                        <a:blipFill>
                          <a:blip r:embed="rId30"/>
                          <a:stretch>
                            <a:fillRect l="-16279" r="-4651"/>
                          </a:stretch>
                        </a:blipFill>
                        <a:ln>
                          <a:solidFill>
                            <a:srgbClr val="00B05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2" name="Rectangle 51">
                          <a:extLst>
                            <a:ext uri="{FF2B5EF4-FFF2-40B4-BE49-F238E27FC236}">
                              <a16:creationId xmlns:a16="http://schemas.microsoft.com/office/drawing/2014/main" id="{38B4D502-B26F-41AD-8CFD-58480FB062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77076" y="5529215"/>
                          <a:ext cx="326571" cy="31188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00B0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i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2" name="Rectangle 51">
                          <a:extLst>
                            <a:ext uri="{FF2B5EF4-FFF2-40B4-BE49-F238E27FC236}">
                              <a16:creationId xmlns:a16="http://schemas.microsoft.com/office/drawing/2014/main" id="{38B4D502-B26F-41AD-8CFD-58480FB062D7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077076" y="5529215"/>
                          <a:ext cx="326571" cy="311884"/>
                        </a:xfrm>
                        <a:prstGeom prst="rect">
                          <a:avLst/>
                        </a:prstGeom>
                        <a:blipFill>
                          <a:blip r:embed="rId31"/>
                          <a:stretch>
                            <a:fillRect l="-16279" r="-4651"/>
                          </a:stretch>
                        </a:blipFill>
                        <a:ln>
                          <a:solidFill>
                            <a:srgbClr val="00B05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D9C6BE2-BA0C-49F2-A9C8-7B4DF2BEA06A}"/>
                    </a:ext>
                  </a:extLst>
                </p:cNvPr>
                <p:cNvSpPr txBox="1"/>
                <p:nvPr/>
              </p:nvSpPr>
              <p:spPr>
                <a:xfrm>
                  <a:off x="2179416" y="3654285"/>
                  <a:ext cx="2074892" cy="7517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B050"/>
                      </a:solidFill>
                    </a:rPr>
                    <a:t>……………</a:t>
                  </a:r>
                </a:p>
                <a:p>
                  <a:endParaRPr lang="en-US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3B0FAEA-D951-4A36-8C03-11B0A089417F}"/>
                  </a:ext>
                </a:extLst>
              </p:cNvPr>
              <p:cNvSpPr txBox="1"/>
              <p:nvPr/>
            </p:nvSpPr>
            <p:spPr>
              <a:xfrm>
                <a:off x="1301423" y="834232"/>
                <a:ext cx="328437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A31D20"/>
                    </a:solidFill>
                  </a:rPr>
                  <a:t>Convolutional layer</a:t>
                </a:r>
                <a:endParaRPr lang="en-US" sz="1600" dirty="0">
                  <a:solidFill>
                    <a:srgbClr val="A31D20"/>
                  </a:solidFill>
                </a:endParaRPr>
              </a:p>
            </p:txBody>
          </p: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6D30081-DAC7-42AF-A2E3-A76B42A8E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350594" y="5156891"/>
              <a:ext cx="3486911" cy="579222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FB04625-23B0-4FE6-86A3-01D9CB9A6BD1}"/>
                </a:ext>
              </a:extLst>
            </p:cNvPr>
            <p:cNvCxnSpPr>
              <a:cxnSpLocks/>
            </p:cNvCxnSpPr>
            <p:nvPr/>
          </p:nvCxnSpPr>
          <p:spPr>
            <a:xfrm>
              <a:off x="2423979" y="4770120"/>
              <a:ext cx="0" cy="316131"/>
            </a:xfrm>
            <a:prstGeom prst="straightConnector1">
              <a:avLst/>
            </a:prstGeom>
            <a:ln>
              <a:solidFill>
                <a:srgbClr val="0119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DBF445B-9CEC-4727-A57C-AC4B128D220B}"/>
              </a:ext>
            </a:extLst>
          </p:cNvPr>
          <p:cNvGrpSpPr/>
          <p:nvPr/>
        </p:nvGrpSpPr>
        <p:grpSpPr>
          <a:xfrm>
            <a:off x="5054127" y="1979087"/>
            <a:ext cx="2528379" cy="1346226"/>
            <a:chOff x="8110620" y="1442810"/>
            <a:chExt cx="2528379" cy="13462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50F7017-3E2B-46D5-B45F-23A4A317E0FC}"/>
                    </a:ext>
                  </a:extLst>
                </p:cNvPr>
                <p:cNvSpPr/>
                <p:nvPr/>
              </p:nvSpPr>
              <p:spPr>
                <a:xfrm>
                  <a:off x="8363458" y="1442810"/>
                  <a:ext cx="252838" cy="268164"/>
                </a:xfrm>
                <a:prstGeom prst="rect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50F7017-3E2B-46D5-B45F-23A4A317E0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3458" y="1442810"/>
                  <a:ext cx="252838" cy="268164"/>
                </a:xfrm>
                <a:prstGeom prst="rect">
                  <a:avLst/>
                </a:prstGeom>
                <a:blipFill>
                  <a:blip r:embed="rId34"/>
                  <a:stretch>
                    <a:fillRect l="-2326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3CF7434-0ADE-4823-AD9B-7B546AC2F4D0}"/>
                    </a:ext>
                  </a:extLst>
                </p:cNvPr>
                <p:cNvSpPr/>
                <p:nvPr/>
              </p:nvSpPr>
              <p:spPr>
                <a:xfrm>
                  <a:off x="8110620" y="1442811"/>
                  <a:ext cx="252838" cy="268164"/>
                </a:xfrm>
                <a:prstGeom prst="rect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3CF7434-0ADE-4823-AD9B-7B546AC2F4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0620" y="1442811"/>
                  <a:ext cx="252838" cy="268164"/>
                </a:xfrm>
                <a:prstGeom prst="rect">
                  <a:avLst/>
                </a:prstGeom>
                <a:blipFill>
                  <a:blip r:embed="rId35"/>
                  <a:stretch>
                    <a:fillRect l="-2273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FB3527D3-070C-4AD5-9C98-9760AD2CFA5A}"/>
                    </a:ext>
                  </a:extLst>
                </p:cNvPr>
                <p:cNvSpPr/>
                <p:nvPr/>
              </p:nvSpPr>
              <p:spPr>
                <a:xfrm>
                  <a:off x="8616295" y="1442810"/>
                  <a:ext cx="252838" cy="268164"/>
                </a:xfrm>
                <a:prstGeom prst="rect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FB3527D3-070C-4AD5-9C98-9760AD2CFA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295" y="1442810"/>
                  <a:ext cx="252838" cy="268164"/>
                </a:xfrm>
                <a:prstGeom prst="rect">
                  <a:avLst/>
                </a:prstGeom>
                <a:blipFill>
                  <a:blip r:embed="rId36"/>
                  <a:stretch>
                    <a:fillRect l="-2273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9219F54-F93D-4B97-A39A-C2E4EC653DE7}"/>
                    </a:ext>
                  </a:extLst>
                </p:cNvPr>
                <p:cNvSpPr/>
                <p:nvPr/>
              </p:nvSpPr>
              <p:spPr>
                <a:xfrm>
                  <a:off x="8869133" y="1442810"/>
                  <a:ext cx="252838" cy="268164"/>
                </a:xfrm>
                <a:prstGeom prst="rect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9219F54-F93D-4B97-A39A-C2E4EC653D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9133" y="1442810"/>
                  <a:ext cx="252838" cy="268164"/>
                </a:xfrm>
                <a:prstGeom prst="rect">
                  <a:avLst/>
                </a:prstGeom>
                <a:blipFill>
                  <a:blip r:embed="rId37"/>
                  <a:stretch>
                    <a:fillRect l="-4651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AE44080B-4800-48E6-BB84-E485A86C8163}"/>
                    </a:ext>
                  </a:extLst>
                </p:cNvPr>
                <p:cNvSpPr/>
                <p:nvPr/>
              </p:nvSpPr>
              <p:spPr>
                <a:xfrm>
                  <a:off x="9121971" y="1442810"/>
                  <a:ext cx="252838" cy="268164"/>
                </a:xfrm>
                <a:prstGeom prst="rect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AE44080B-4800-48E6-BB84-E485A86C81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1971" y="1442810"/>
                  <a:ext cx="252838" cy="268164"/>
                </a:xfrm>
                <a:prstGeom prst="rect">
                  <a:avLst/>
                </a:prstGeom>
                <a:blipFill>
                  <a:blip r:embed="rId6"/>
                  <a:stretch>
                    <a:fillRect l="-2326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8EBE85D5-3C4F-44EC-A54E-49DFB6CB69DD}"/>
                    </a:ext>
                  </a:extLst>
                </p:cNvPr>
                <p:cNvSpPr/>
                <p:nvPr/>
              </p:nvSpPr>
              <p:spPr>
                <a:xfrm>
                  <a:off x="9374809" y="1442810"/>
                  <a:ext cx="252838" cy="268164"/>
                </a:xfrm>
                <a:prstGeom prst="rect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4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8EBE85D5-3C4F-44EC-A54E-49DFB6CB69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809" y="1442810"/>
                  <a:ext cx="252838" cy="268164"/>
                </a:xfrm>
                <a:prstGeom prst="rect">
                  <a:avLst/>
                </a:prstGeom>
                <a:blipFill>
                  <a:blip r:embed="rId7"/>
                  <a:stretch>
                    <a:fillRect l="-2273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65ACA6EA-65B6-4560-86A3-DD9617BC8C85}"/>
                    </a:ext>
                  </a:extLst>
                </p:cNvPr>
                <p:cNvSpPr/>
                <p:nvPr/>
              </p:nvSpPr>
              <p:spPr>
                <a:xfrm>
                  <a:off x="9627647" y="1442810"/>
                  <a:ext cx="252838" cy="268164"/>
                </a:xfrm>
                <a:prstGeom prst="rect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65ACA6EA-65B6-4560-86A3-DD9617BC8C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7647" y="1442810"/>
                  <a:ext cx="252838" cy="268164"/>
                </a:xfrm>
                <a:prstGeom prst="rect">
                  <a:avLst/>
                </a:prstGeom>
                <a:blipFill>
                  <a:blip r:embed="rId8"/>
                  <a:stretch>
                    <a:fillRect l="-2326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E97CBFD6-BD4B-4004-848D-8A1D038710DB}"/>
                    </a:ext>
                  </a:extLst>
                </p:cNvPr>
                <p:cNvSpPr/>
                <p:nvPr/>
              </p:nvSpPr>
              <p:spPr>
                <a:xfrm>
                  <a:off x="9880485" y="1442810"/>
                  <a:ext cx="252838" cy="268164"/>
                </a:xfrm>
                <a:prstGeom prst="rect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E97CBFD6-BD4B-4004-848D-8A1D038710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0485" y="1442810"/>
                  <a:ext cx="252838" cy="268164"/>
                </a:xfrm>
                <a:prstGeom prst="rect">
                  <a:avLst/>
                </a:prstGeom>
                <a:blipFill>
                  <a:blip r:embed="rId9"/>
                  <a:stretch>
                    <a:fillRect l="-2273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5A86B23E-5169-4B33-82CE-DF87B231A081}"/>
                    </a:ext>
                  </a:extLst>
                </p:cNvPr>
                <p:cNvSpPr/>
                <p:nvPr/>
              </p:nvSpPr>
              <p:spPr>
                <a:xfrm>
                  <a:off x="10133323" y="1442810"/>
                  <a:ext cx="252838" cy="268164"/>
                </a:xfrm>
                <a:prstGeom prst="rect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5A86B23E-5169-4B33-82CE-DF87B231A0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3323" y="1442810"/>
                  <a:ext cx="252838" cy="268164"/>
                </a:xfrm>
                <a:prstGeom prst="rect">
                  <a:avLst/>
                </a:prstGeom>
                <a:blipFill>
                  <a:blip r:embed="rId10"/>
                  <a:stretch>
                    <a:fillRect l="-2326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96E736C-90AC-4C0C-AD0B-F027C8E6516D}"/>
                    </a:ext>
                  </a:extLst>
                </p:cNvPr>
                <p:cNvSpPr/>
                <p:nvPr/>
              </p:nvSpPr>
              <p:spPr>
                <a:xfrm>
                  <a:off x="10386161" y="1442810"/>
                  <a:ext cx="252838" cy="268164"/>
                </a:xfrm>
                <a:prstGeom prst="rect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96E736C-90AC-4C0C-AD0B-F027C8E651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6161" y="1442810"/>
                  <a:ext cx="252838" cy="268164"/>
                </a:xfrm>
                <a:prstGeom prst="rect">
                  <a:avLst/>
                </a:prstGeom>
                <a:blipFill>
                  <a:blip r:embed="rId38"/>
                  <a:stretch>
                    <a:fillRect l="-13636" r="-6818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859EDC4-2F7F-4F8F-9534-5BB0C6ED823C}"/>
                </a:ext>
              </a:extLst>
            </p:cNvPr>
            <p:cNvGrpSpPr/>
            <p:nvPr/>
          </p:nvGrpSpPr>
          <p:grpSpPr>
            <a:xfrm>
              <a:off x="9125780" y="2520871"/>
              <a:ext cx="505676" cy="268165"/>
              <a:chOff x="8114430" y="2520871"/>
              <a:chExt cx="505676" cy="2681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C307DCFD-91D1-4A0C-9F83-4630DD64D09F}"/>
                      </a:ext>
                    </a:extLst>
                  </p:cNvPr>
                  <p:cNvSpPr/>
                  <p:nvPr/>
                </p:nvSpPr>
                <p:spPr>
                  <a:xfrm>
                    <a:off x="8367268" y="2520871"/>
                    <a:ext cx="252838" cy="268164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C307DCFD-91D1-4A0C-9F83-4630DD64D0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7268" y="2520871"/>
                    <a:ext cx="252838" cy="268164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/>
                    </a:stretch>
                  </a:blipFill>
                  <a:ln>
                    <a:solidFill>
                      <a:srgbClr val="C0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7ABF3A0-54B9-4165-8F9C-D5F9CB98BA72}"/>
                      </a:ext>
                    </a:extLst>
                  </p:cNvPr>
                  <p:cNvSpPr/>
                  <p:nvPr/>
                </p:nvSpPr>
                <p:spPr>
                  <a:xfrm>
                    <a:off x="8114430" y="2520872"/>
                    <a:ext cx="252838" cy="268164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7ABF3A0-54B9-4165-8F9C-D5F9CB98BA7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14430" y="2520872"/>
                    <a:ext cx="252838" cy="268164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l="-6977"/>
                    </a:stretch>
                  </a:blipFill>
                  <a:ln>
                    <a:solidFill>
                      <a:srgbClr val="C0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462F319-EEAC-49AE-A34E-3CF1AFE40877}"/>
                </a:ext>
              </a:extLst>
            </p:cNvPr>
            <p:cNvCxnSpPr>
              <a:cxnSpLocks/>
            </p:cNvCxnSpPr>
            <p:nvPr/>
          </p:nvCxnSpPr>
          <p:spPr>
            <a:xfrm>
              <a:off x="8110620" y="1710974"/>
              <a:ext cx="1011351" cy="80799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A905E8A-625C-4076-AE6F-0B86246770B4}"/>
                </a:ext>
              </a:extLst>
            </p:cNvPr>
            <p:cNvCxnSpPr>
              <a:cxnSpLocks/>
            </p:cNvCxnSpPr>
            <p:nvPr/>
          </p:nvCxnSpPr>
          <p:spPr>
            <a:xfrm>
              <a:off x="9374808" y="1717827"/>
              <a:ext cx="4754" cy="80113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12023DE-EFEB-4F68-BD64-71D34327D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7647" y="1719732"/>
              <a:ext cx="1011350" cy="79923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27F776A5-BDE9-45D9-BA96-B80C20E80243}"/>
              </a:ext>
            </a:extLst>
          </p:cNvPr>
          <p:cNvSpPr txBox="1"/>
          <p:nvPr/>
        </p:nvSpPr>
        <p:spPr>
          <a:xfrm>
            <a:off x="8046545" y="1383549"/>
            <a:ext cx="3284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A31D20"/>
                </a:solidFill>
              </a:rPr>
              <a:t>Dense layer</a:t>
            </a:r>
            <a:endParaRPr lang="en-US" sz="1600" dirty="0">
              <a:solidFill>
                <a:srgbClr val="A31D20"/>
              </a:solidFill>
            </a:endParaRPr>
          </a:p>
        </p:txBody>
      </p:sp>
      <p:pic>
        <p:nvPicPr>
          <p:cNvPr id="113" name="Picture 112" descr="Diagram&#10;&#10;Description automatically generated">
            <a:extLst>
              <a:ext uri="{FF2B5EF4-FFF2-40B4-BE49-F238E27FC236}">
                <a16:creationId xmlns:a16="http://schemas.microsoft.com/office/drawing/2014/main" id="{0A358A8D-BA80-4FB2-8FBE-AFBA911D1BD6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5400000">
            <a:off x="8647493" y="1919768"/>
            <a:ext cx="2204791" cy="2364901"/>
          </a:xfrm>
          <a:prstGeom prst="rect">
            <a:avLst/>
          </a:prstGeom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B321C0B-A9AB-4481-9468-5177FDA404EF}"/>
              </a:ext>
            </a:extLst>
          </p:cNvPr>
          <p:cNvCxnSpPr>
            <a:cxnSpLocks/>
          </p:cNvCxnSpPr>
          <p:nvPr/>
        </p:nvCxnSpPr>
        <p:spPr>
          <a:xfrm flipV="1">
            <a:off x="8642985" y="5781675"/>
            <a:ext cx="85725" cy="41911"/>
          </a:xfrm>
          <a:prstGeom prst="line">
            <a:avLst/>
          </a:prstGeom>
          <a:ln w="12700">
            <a:solidFill>
              <a:srgbClr val="0119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2C91396-CFAD-4718-9AA4-EC6E584C895E}"/>
              </a:ext>
            </a:extLst>
          </p:cNvPr>
          <p:cNvGrpSpPr/>
          <p:nvPr/>
        </p:nvGrpSpPr>
        <p:grpSpPr>
          <a:xfrm>
            <a:off x="7582504" y="5026739"/>
            <a:ext cx="4070242" cy="1593693"/>
            <a:chOff x="7582504" y="4785605"/>
            <a:chExt cx="4070242" cy="1593693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54D54EA9-33AA-4EF6-A96C-CEFB56B85C01}"/>
                </a:ext>
              </a:extLst>
            </p:cNvPr>
            <p:cNvGrpSpPr/>
            <p:nvPr/>
          </p:nvGrpSpPr>
          <p:grpSpPr>
            <a:xfrm>
              <a:off x="7582504" y="4785605"/>
              <a:ext cx="4070242" cy="1593693"/>
              <a:chOff x="7858521" y="4567324"/>
              <a:chExt cx="4070242" cy="1593693"/>
            </a:xfrm>
          </p:grpSpPr>
          <p:pic>
            <p:nvPicPr>
              <p:cNvPr id="117" name="Picture 116" descr="A picture containing watch, clock&#10;&#10;Description automatically generated">
                <a:extLst>
                  <a:ext uri="{FF2B5EF4-FFF2-40B4-BE49-F238E27FC236}">
                    <a16:creationId xmlns:a16="http://schemas.microsoft.com/office/drawing/2014/main" id="{8DC9D782-D893-41DB-A87D-38CE31B6AF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2"/>
              <a:srcRect r="13981"/>
              <a:stretch/>
            </p:blipFill>
            <p:spPr>
              <a:xfrm>
                <a:off x="7858521" y="4653971"/>
                <a:ext cx="3586718" cy="1507046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A079BEA5-2D51-49B8-9DB8-5170D8FD1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98583" y="4567324"/>
                <a:ext cx="294136" cy="252117"/>
              </a:xfrm>
              <a:prstGeom prst="rect">
                <a:avLst/>
              </a:prstGeom>
            </p:spPr>
          </p:pic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5BF93CF8-0550-48B7-929E-45C93BF76F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9273" y="4805048"/>
                <a:ext cx="0" cy="259080"/>
              </a:xfrm>
              <a:prstGeom prst="line">
                <a:avLst/>
              </a:prstGeom>
              <a:ln w="12700">
                <a:solidFill>
                  <a:srgbClr val="0119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56ECA9C-2BA8-4A02-84ED-A0164B3405B1}"/>
                  </a:ext>
                </a:extLst>
              </p:cNvPr>
              <p:cNvSpPr/>
              <p:nvPr/>
            </p:nvSpPr>
            <p:spPr>
              <a:xfrm flipH="1">
                <a:off x="9930764" y="4573905"/>
                <a:ext cx="236220" cy="231143"/>
              </a:xfrm>
              <a:prstGeom prst="ellipse">
                <a:avLst/>
              </a:prstGeom>
              <a:noFill/>
              <a:ln>
                <a:solidFill>
                  <a:srgbClr val="0119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128" descr="A picture containing watch, clock&#10;&#10;Description automatically generated">
                <a:extLst>
                  <a:ext uri="{FF2B5EF4-FFF2-40B4-BE49-F238E27FC236}">
                    <a16:creationId xmlns:a16="http://schemas.microsoft.com/office/drawing/2014/main" id="{8BF25816-2546-4A38-8DE6-D556476C28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2"/>
              <a:srcRect l="86592" t="27535" r="3582" b="50000"/>
              <a:stretch/>
            </p:blipFill>
            <p:spPr>
              <a:xfrm>
                <a:off x="11519072" y="5052963"/>
                <a:ext cx="409691" cy="338554"/>
              </a:xfrm>
              <a:prstGeom prst="rect">
                <a:avLst/>
              </a:prstGeom>
            </p:spPr>
          </p:pic>
        </p:grp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2139D9E-511B-4D3E-ABD3-5DAD7C55B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6895" y="5997571"/>
              <a:ext cx="97790" cy="47956"/>
            </a:xfrm>
            <a:prstGeom prst="line">
              <a:avLst/>
            </a:prstGeom>
            <a:ln w="12700">
              <a:solidFill>
                <a:srgbClr val="0119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EB92AA05-DD75-4088-82A2-CE830AC942E9}"/>
              </a:ext>
            </a:extLst>
          </p:cNvPr>
          <p:cNvSpPr txBox="1"/>
          <p:nvPr/>
        </p:nvSpPr>
        <p:spPr>
          <a:xfrm>
            <a:off x="4540369" y="501240"/>
            <a:ext cx="388542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Convolutional neural network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55D42F5-738B-4D55-8A50-1EE786D9ADD0}"/>
              </a:ext>
            </a:extLst>
          </p:cNvPr>
          <p:cNvSpPr txBox="1"/>
          <p:nvPr/>
        </p:nvSpPr>
        <p:spPr>
          <a:xfrm>
            <a:off x="9107424" y="4340969"/>
            <a:ext cx="1982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1" dirty="0">
                <a:solidFill>
                  <a:srgbClr val="70757A"/>
                </a:solidFill>
                <a:effectLst/>
                <a:latin typeface="+mj-lt"/>
              </a:rPr>
              <a:t>Bharath </a:t>
            </a:r>
            <a:r>
              <a:rPr lang="en-US" sz="1000" b="0" i="1" dirty="0" err="1">
                <a:solidFill>
                  <a:srgbClr val="70757A"/>
                </a:solidFill>
                <a:effectLst/>
                <a:latin typeface="+mj-lt"/>
              </a:rPr>
              <a:t>Ramsundar</a:t>
            </a:r>
            <a:r>
              <a:rPr lang="en-US" sz="1000" i="1" dirty="0">
                <a:solidFill>
                  <a:srgbClr val="70757A"/>
                </a:solidFill>
                <a:latin typeface="+mj-lt"/>
              </a:rPr>
              <a:t>,</a:t>
            </a:r>
            <a:r>
              <a:rPr lang="en-US" sz="1000" b="0" i="1" dirty="0">
                <a:solidFill>
                  <a:srgbClr val="70757A"/>
                </a:solidFill>
                <a:effectLst/>
                <a:latin typeface="+mj-lt"/>
              </a:rPr>
              <a:t> et al, 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F4220-FEE8-4F68-8BB2-ADDE9FDE6375}"/>
              </a:ext>
            </a:extLst>
          </p:cNvPr>
          <p:cNvSpPr txBox="1"/>
          <p:nvPr/>
        </p:nvSpPr>
        <p:spPr>
          <a:xfrm>
            <a:off x="9454902" y="6233802"/>
            <a:ext cx="2573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1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Michael J.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Garbade</a:t>
            </a:r>
            <a:r>
              <a:rPr lang="en-US" sz="1000" b="0" i="1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, 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2018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6B3E58-BED2-4612-8A1F-5783978AB45F}"/>
              </a:ext>
            </a:extLst>
          </p:cNvPr>
          <p:cNvCxnSpPr>
            <a:cxnSpLocks/>
          </p:cNvCxnSpPr>
          <p:nvPr/>
        </p:nvCxnSpPr>
        <p:spPr>
          <a:xfrm>
            <a:off x="1144338" y="2252171"/>
            <a:ext cx="0" cy="70593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EAA86FD-D1DE-49E4-B662-E7959CB1896E}"/>
              </a:ext>
            </a:extLst>
          </p:cNvPr>
          <p:cNvCxnSpPr>
            <a:cxnSpLocks/>
          </p:cNvCxnSpPr>
          <p:nvPr/>
        </p:nvCxnSpPr>
        <p:spPr>
          <a:xfrm>
            <a:off x="1905339" y="2254711"/>
            <a:ext cx="0" cy="70593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D39FA21-E228-4859-9D10-FFDD26243EA2}"/>
              </a:ext>
            </a:extLst>
          </p:cNvPr>
          <p:cNvCxnSpPr>
            <a:cxnSpLocks/>
          </p:cNvCxnSpPr>
          <p:nvPr/>
        </p:nvCxnSpPr>
        <p:spPr>
          <a:xfrm>
            <a:off x="4180084" y="2269993"/>
            <a:ext cx="0" cy="1794049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B60C7C8-07EA-4FC5-AA69-A327BEED7B82}"/>
              </a:ext>
            </a:extLst>
          </p:cNvPr>
          <p:cNvCxnSpPr>
            <a:cxnSpLocks/>
          </p:cNvCxnSpPr>
          <p:nvPr/>
        </p:nvCxnSpPr>
        <p:spPr>
          <a:xfrm>
            <a:off x="3425210" y="2275101"/>
            <a:ext cx="0" cy="1794049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Slide Number Placeholder 1">
            <a:extLst>
              <a:ext uri="{FF2B5EF4-FFF2-40B4-BE49-F238E27FC236}">
                <a16:creationId xmlns:a16="http://schemas.microsoft.com/office/drawing/2014/main" id="{BD854694-04F6-4F7A-B290-49D652B9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3799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8B24F4-782D-42BD-BE64-554360CAB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17" y="3026589"/>
            <a:ext cx="8850647" cy="1096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D23EF-FD89-4D22-B384-F5B0FD7714CE}"/>
              </a:ext>
            </a:extLst>
          </p:cNvPr>
          <p:cNvSpPr txBox="1"/>
          <p:nvPr/>
        </p:nvSpPr>
        <p:spPr>
          <a:xfrm>
            <a:off x="4521319" y="1082265"/>
            <a:ext cx="388542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Cross-entropy loss function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A098E186-69E6-4FA3-98A8-A8021EEA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973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3C6F66F1-305F-49DA-8D89-2C04DFF5058E}"/>
              </a:ext>
            </a:extLst>
          </p:cNvPr>
          <p:cNvSpPr txBox="1"/>
          <p:nvPr/>
        </p:nvSpPr>
        <p:spPr>
          <a:xfrm>
            <a:off x="855652" y="465272"/>
            <a:ext cx="3014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vector</a:t>
            </a:r>
          </a:p>
          <a:p>
            <a:r>
              <a:rPr lang="en-US" sz="1000" dirty="0"/>
              <a:t>(bs, 301)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4007DD-746D-4B1C-B49B-797C527A1458}"/>
              </a:ext>
            </a:extLst>
          </p:cNvPr>
          <p:cNvSpPr txBox="1"/>
          <p:nvPr/>
        </p:nvSpPr>
        <p:spPr>
          <a:xfrm>
            <a:off x="7351947" y="1242682"/>
            <a:ext cx="4651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32 x Kernels (size 3, stride 1, zero-padding)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70F96ABF-A301-44BC-9BE9-96273E9D2284}"/>
              </a:ext>
            </a:extLst>
          </p:cNvPr>
          <p:cNvSpPr txBox="1"/>
          <p:nvPr/>
        </p:nvSpPr>
        <p:spPr>
          <a:xfrm>
            <a:off x="7350022" y="2108571"/>
            <a:ext cx="3906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Output 32 x Feature maps</a:t>
            </a:r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A741852A-30B8-4AB9-B763-B6A99D7C76A7}"/>
              </a:ext>
            </a:extLst>
          </p:cNvPr>
          <p:cNvGrpSpPr/>
          <p:nvPr/>
        </p:nvGrpSpPr>
        <p:grpSpPr>
          <a:xfrm>
            <a:off x="2934542" y="436405"/>
            <a:ext cx="4008777" cy="461665"/>
            <a:chOff x="708991" y="1651406"/>
            <a:chExt cx="3006583" cy="346249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399E0F4C-8B6A-4422-A8F3-98E814849248}"/>
                </a:ext>
              </a:extLst>
            </p:cNvPr>
            <p:cNvGrpSpPr/>
            <p:nvPr/>
          </p:nvGrpSpPr>
          <p:grpSpPr>
            <a:xfrm>
              <a:off x="708991" y="1744147"/>
              <a:ext cx="1212572" cy="139148"/>
              <a:chOff x="715617" y="1744317"/>
              <a:chExt cx="1212572" cy="139148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7729C7B-168C-449E-8D6B-CB107B7D7B2A}"/>
                  </a:ext>
                </a:extLst>
              </p:cNvPr>
              <p:cNvGrpSpPr/>
              <p:nvPr/>
            </p:nvGrpSpPr>
            <p:grpSpPr>
              <a:xfrm>
                <a:off x="715617" y="1744317"/>
                <a:ext cx="606286" cy="139148"/>
                <a:chOff x="715617" y="1744317"/>
                <a:chExt cx="606286" cy="139148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B37B87BE-8B30-4DAD-AA2E-0FCBC8938287}"/>
                    </a:ext>
                  </a:extLst>
                </p:cNvPr>
                <p:cNvSpPr/>
                <p:nvPr/>
              </p:nvSpPr>
              <p:spPr>
                <a:xfrm>
                  <a:off x="715617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E59DE424-5FD5-4C9F-BF92-537D67BBC22F}"/>
                    </a:ext>
                  </a:extLst>
                </p:cNvPr>
                <p:cNvSpPr/>
                <p:nvPr/>
              </p:nvSpPr>
              <p:spPr>
                <a:xfrm>
                  <a:off x="874643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11C47565-E265-455E-AF05-43CD8D553728}"/>
                    </a:ext>
                  </a:extLst>
                </p:cNvPr>
                <p:cNvSpPr/>
                <p:nvPr/>
              </p:nvSpPr>
              <p:spPr>
                <a:xfrm>
                  <a:off x="1018760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67F1A718-9AE4-460F-A7B2-F13AB1E6F021}"/>
                    </a:ext>
                  </a:extLst>
                </p:cNvPr>
                <p:cNvSpPr/>
                <p:nvPr/>
              </p:nvSpPr>
              <p:spPr>
                <a:xfrm>
                  <a:off x="1162877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E2D61AC5-5FD5-4302-B513-1400B448E016}"/>
                  </a:ext>
                </a:extLst>
              </p:cNvPr>
              <p:cNvGrpSpPr/>
              <p:nvPr/>
            </p:nvGrpSpPr>
            <p:grpSpPr>
              <a:xfrm>
                <a:off x="1321903" y="1744317"/>
                <a:ext cx="606286" cy="139148"/>
                <a:chOff x="715617" y="1744317"/>
                <a:chExt cx="606286" cy="139148"/>
              </a:xfrm>
            </p:grpSpPr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020C5348-95BF-4CEB-8142-1D9586605759}"/>
                    </a:ext>
                  </a:extLst>
                </p:cNvPr>
                <p:cNvSpPr/>
                <p:nvPr/>
              </p:nvSpPr>
              <p:spPr>
                <a:xfrm>
                  <a:off x="715617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B2949948-13CE-41F3-9837-046A9E7B1E04}"/>
                    </a:ext>
                  </a:extLst>
                </p:cNvPr>
                <p:cNvSpPr/>
                <p:nvPr/>
              </p:nvSpPr>
              <p:spPr>
                <a:xfrm>
                  <a:off x="874643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7EBE7838-5463-47C8-8CFD-9A81542003D9}"/>
                    </a:ext>
                  </a:extLst>
                </p:cNvPr>
                <p:cNvSpPr/>
                <p:nvPr/>
              </p:nvSpPr>
              <p:spPr>
                <a:xfrm>
                  <a:off x="1018760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1F1236D4-67D0-4CB4-B85B-2E4B00F25DD4}"/>
                    </a:ext>
                  </a:extLst>
                </p:cNvPr>
                <p:cNvSpPr/>
                <p:nvPr/>
              </p:nvSpPr>
              <p:spPr>
                <a:xfrm>
                  <a:off x="1162877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35AEEEA5-AA96-4C10-AA16-F1B4A19E1646}"/>
                </a:ext>
              </a:extLst>
            </p:cNvPr>
            <p:cNvGrpSpPr/>
            <p:nvPr/>
          </p:nvGrpSpPr>
          <p:grpSpPr>
            <a:xfrm>
              <a:off x="2517911" y="1744317"/>
              <a:ext cx="1197663" cy="139148"/>
              <a:chOff x="2160103" y="1744317"/>
              <a:chExt cx="1197663" cy="139148"/>
            </a:xfrm>
          </p:grpSpPr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9FE25602-39DA-486E-A4E5-FE5498D933CB}"/>
                  </a:ext>
                </a:extLst>
              </p:cNvPr>
              <p:cNvGrpSpPr/>
              <p:nvPr/>
            </p:nvGrpSpPr>
            <p:grpSpPr>
              <a:xfrm>
                <a:off x="2160103" y="1744317"/>
                <a:ext cx="606286" cy="139148"/>
                <a:chOff x="715617" y="1744317"/>
                <a:chExt cx="606286" cy="139148"/>
              </a:xfrm>
            </p:grpSpPr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63F280C1-52E5-464E-826C-47BFEB34A3D6}"/>
                    </a:ext>
                  </a:extLst>
                </p:cNvPr>
                <p:cNvSpPr/>
                <p:nvPr/>
              </p:nvSpPr>
              <p:spPr>
                <a:xfrm>
                  <a:off x="715617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F2F73751-8800-41B9-A760-99859711E6D8}"/>
                    </a:ext>
                  </a:extLst>
                </p:cNvPr>
                <p:cNvSpPr/>
                <p:nvPr/>
              </p:nvSpPr>
              <p:spPr>
                <a:xfrm>
                  <a:off x="874643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8D2EE666-E29A-42F0-8977-E83073DA7FE3}"/>
                    </a:ext>
                  </a:extLst>
                </p:cNvPr>
                <p:cNvSpPr/>
                <p:nvPr/>
              </p:nvSpPr>
              <p:spPr>
                <a:xfrm>
                  <a:off x="1018760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136F0349-4284-45B5-9101-5FAEB233BE68}"/>
                    </a:ext>
                  </a:extLst>
                </p:cNvPr>
                <p:cNvSpPr/>
                <p:nvPr/>
              </p:nvSpPr>
              <p:spPr>
                <a:xfrm>
                  <a:off x="1162877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C6852AD3-2FCD-4551-9FA0-C30A5CBA5BB0}"/>
                  </a:ext>
                </a:extLst>
              </p:cNvPr>
              <p:cNvGrpSpPr/>
              <p:nvPr/>
            </p:nvGrpSpPr>
            <p:grpSpPr>
              <a:xfrm>
                <a:off x="2751480" y="1744317"/>
                <a:ext cx="606286" cy="139148"/>
                <a:chOff x="715617" y="1744317"/>
                <a:chExt cx="606286" cy="139148"/>
              </a:xfrm>
            </p:grpSpPr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968C4E66-ABC3-4D78-B2CD-4095C5157D8B}"/>
                    </a:ext>
                  </a:extLst>
                </p:cNvPr>
                <p:cNvSpPr/>
                <p:nvPr/>
              </p:nvSpPr>
              <p:spPr>
                <a:xfrm>
                  <a:off x="715617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FC225F2C-D952-4E09-92BB-DAAC0A587A24}"/>
                    </a:ext>
                  </a:extLst>
                </p:cNvPr>
                <p:cNvSpPr/>
                <p:nvPr/>
              </p:nvSpPr>
              <p:spPr>
                <a:xfrm>
                  <a:off x="874643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A8FE6E0B-A474-438F-8B7B-16626F0BB85D}"/>
                    </a:ext>
                  </a:extLst>
                </p:cNvPr>
                <p:cNvSpPr/>
                <p:nvPr/>
              </p:nvSpPr>
              <p:spPr>
                <a:xfrm>
                  <a:off x="1018760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9E7DF0C7-3C21-41E3-B570-AEF1A75B7151}"/>
                    </a:ext>
                  </a:extLst>
                </p:cNvPr>
                <p:cNvSpPr/>
                <p:nvPr/>
              </p:nvSpPr>
              <p:spPr>
                <a:xfrm>
                  <a:off x="1162877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</p:grpSp>
        </p:grp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2AAD840-1E0E-46A9-91EE-BBA93457C5FB}"/>
                </a:ext>
              </a:extLst>
            </p:cNvPr>
            <p:cNvSpPr txBox="1"/>
            <p:nvPr/>
          </p:nvSpPr>
          <p:spPr>
            <a:xfrm>
              <a:off x="2000092" y="1651406"/>
              <a:ext cx="831273" cy="34624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</a:rPr>
                <a:t> …</a:t>
              </a:r>
            </a:p>
          </p:txBody>
        </p:sp>
      </p:grpSp>
      <p:cxnSp>
        <p:nvCxnSpPr>
          <p:cNvPr id="405" name="Straight Connector 404">
            <a:extLst>
              <a:ext uri="{FF2B5EF4-FFF2-40B4-BE49-F238E27FC236}">
                <a16:creationId xmlns:a16="http://schemas.microsoft.com/office/drawing/2014/main" id="{941E631F-D8FC-42E9-B5E7-6FE14F591A6D}"/>
              </a:ext>
            </a:extLst>
          </p:cNvPr>
          <p:cNvCxnSpPr>
            <a:cxnSpLocks/>
          </p:cNvCxnSpPr>
          <p:nvPr/>
        </p:nvCxnSpPr>
        <p:spPr>
          <a:xfrm>
            <a:off x="2942255" y="504705"/>
            <a:ext cx="4025488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5" name="TextBox 564">
            <a:extLst>
              <a:ext uri="{FF2B5EF4-FFF2-40B4-BE49-F238E27FC236}">
                <a16:creationId xmlns:a16="http://schemas.microsoft.com/office/drawing/2014/main" id="{8327A781-6990-429D-8C74-C8B57974730C}"/>
              </a:ext>
            </a:extLst>
          </p:cNvPr>
          <p:cNvSpPr txBox="1"/>
          <p:nvPr/>
        </p:nvSpPr>
        <p:spPr>
          <a:xfrm>
            <a:off x="4800818" y="321044"/>
            <a:ext cx="1041991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/>
              <a:t>301</a:t>
            </a:r>
          </a:p>
        </p:txBody>
      </p:sp>
      <p:grpSp>
        <p:nvGrpSpPr>
          <p:cNvPr id="765" name="Group 764">
            <a:extLst>
              <a:ext uri="{FF2B5EF4-FFF2-40B4-BE49-F238E27FC236}">
                <a16:creationId xmlns:a16="http://schemas.microsoft.com/office/drawing/2014/main" id="{6C179AF0-A16E-4C8B-ABF1-AC508FF97575}"/>
              </a:ext>
            </a:extLst>
          </p:cNvPr>
          <p:cNvGrpSpPr/>
          <p:nvPr/>
        </p:nvGrpSpPr>
        <p:grpSpPr>
          <a:xfrm>
            <a:off x="3901691" y="910552"/>
            <a:ext cx="1806493" cy="704021"/>
            <a:chOff x="3223016" y="558434"/>
            <a:chExt cx="1354870" cy="528016"/>
          </a:xfrm>
        </p:grpSpPr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84D49AD2-2DC6-4CA3-A5CF-0DBB043074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2253" y="794675"/>
              <a:ext cx="237486" cy="272510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64" name="Group 763">
              <a:extLst>
                <a:ext uri="{FF2B5EF4-FFF2-40B4-BE49-F238E27FC236}">
                  <a16:creationId xmlns:a16="http://schemas.microsoft.com/office/drawing/2014/main" id="{192F3110-0640-493E-9923-BEB4DB752C62}"/>
                </a:ext>
              </a:extLst>
            </p:cNvPr>
            <p:cNvGrpSpPr/>
            <p:nvPr/>
          </p:nvGrpSpPr>
          <p:grpSpPr>
            <a:xfrm>
              <a:off x="3223016" y="558434"/>
              <a:ext cx="1354870" cy="528016"/>
              <a:chOff x="3223016" y="558434"/>
              <a:chExt cx="1354870" cy="528016"/>
            </a:xfrm>
          </p:grpSpPr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E53450ED-CF9D-4B82-AD0A-6506FF3EB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5199" y="743875"/>
                <a:ext cx="524822" cy="0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87" name="Group 686">
                <a:extLst>
                  <a:ext uri="{FF2B5EF4-FFF2-40B4-BE49-F238E27FC236}">
                    <a16:creationId xmlns:a16="http://schemas.microsoft.com/office/drawing/2014/main" id="{1197A386-3EE4-4A24-B271-139F18866B17}"/>
                  </a:ext>
                </a:extLst>
              </p:cNvPr>
              <p:cNvGrpSpPr/>
              <p:nvPr/>
            </p:nvGrpSpPr>
            <p:grpSpPr>
              <a:xfrm>
                <a:off x="3223016" y="558434"/>
                <a:ext cx="1354870" cy="528016"/>
                <a:chOff x="3223016" y="558434"/>
                <a:chExt cx="1354870" cy="528016"/>
              </a:xfrm>
            </p:grpSpPr>
            <p:grpSp>
              <p:nvGrpSpPr>
                <p:cNvPr id="242" name="Group 241">
                  <a:extLst>
                    <a:ext uri="{FF2B5EF4-FFF2-40B4-BE49-F238E27FC236}">
                      <a16:creationId xmlns:a16="http://schemas.microsoft.com/office/drawing/2014/main" id="{77FB06D2-8AB2-44AE-A54A-EE2BFA0D0A95}"/>
                    </a:ext>
                  </a:extLst>
                </p:cNvPr>
                <p:cNvGrpSpPr/>
                <p:nvPr/>
              </p:nvGrpSpPr>
              <p:grpSpPr>
                <a:xfrm>
                  <a:off x="3519399" y="794374"/>
                  <a:ext cx="626891" cy="292076"/>
                  <a:chOff x="2029909" y="626772"/>
                  <a:chExt cx="626891" cy="292076"/>
                </a:xfrm>
              </p:grpSpPr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5937C08D-1727-4DBB-A689-67BF5837C8FA}"/>
                      </a:ext>
                    </a:extLst>
                  </p:cNvPr>
                  <p:cNvSpPr/>
                  <p:nvPr/>
                </p:nvSpPr>
                <p:spPr>
                  <a:xfrm>
                    <a:off x="2187165" y="626772"/>
                    <a:ext cx="159026" cy="13914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4E23713E-4BA3-4BDA-B974-39F21A4A739B}"/>
                      </a:ext>
                    </a:extLst>
                  </p:cNvPr>
                  <p:cNvSpPr/>
                  <p:nvPr/>
                </p:nvSpPr>
                <p:spPr>
                  <a:xfrm>
                    <a:off x="2346191" y="626772"/>
                    <a:ext cx="159026" cy="13914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76990FA7-9D42-408C-B2D8-231B1E67AD7E}"/>
                      </a:ext>
                    </a:extLst>
                  </p:cNvPr>
                  <p:cNvSpPr/>
                  <p:nvPr/>
                </p:nvSpPr>
                <p:spPr>
                  <a:xfrm>
                    <a:off x="2497774" y="626772"/>
                    <a:ext cx="159026" cy="13914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EB8C80B7-D8F1-428D-BB27-345A902D464F}"/>
                      </a:ext>
                    </a:extLst>
                  </p:cNvPr>
                  <p:cNvSpPr/>
                  <p:nvPr/>
                </p:nvSpPr>
                <p:spPr>
                  <a:xfrm>
                    <a:off x="2115402" y="698087"/>
                    <a:ext cx="159026" cy="13914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1042990A-466C-4FD6-BF46-5311577CA957}"/>
                      </a:ext>
                    </a:extLst>
                  </p:cNvPr>
                  <p:cNvSpPr/>
                  <p:nvPr/>
                </p:nvSpPr>
                <p:spPr>
                  <a:xfrm>
                    <a:off x="2274428" y="698087"/>
                    <a:ext cx="159026" cy="13914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84D41123-E9FE-4212-A4C7-CB15A735CA04}"/>
                      </a:ext>
                    </a:extLst>
                  </p:cNvPr>
                  <p:cNvSpPr/>
                  <p:nvPr/>
                </p:nvSpPr>
                <p:spPr>
                  <a:xfrm>
                    <a:off x="2426011" y="698087"/>
                    <a:ext cx="159026" cy="13914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37E1FB5D-E51F-426A-864F-82FF4FDF1BD6}"/>
                      </a:ext>
                    </a:extLst>
                  </p:cNvPr>
                  <p:cNvSpPr/>
                  <p:nvPr/>
                </p:nvSpPr>
                <p:spPr>
                  <a:xfrm>
                    <a:off x="2029909" y="779700"/>
                    <a:ext cx="159026" cy="13914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33" dirty="0">
                        <a:solidFill>
                          <a:schemeClr val="tx1"/>
                        </a:solidFill>
                      </a:rPr>
                      <a:t>w</a:t>
                    </a:r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4BB79708-04FC-4034-8C3C-24BD64F7F0E4}"/>
                      </a:ext>
                    </a:extLst>
                  </p:cNvPr>
                  <p:cNvSpPr/>
                  <p:nvPr/>
                </p:nvSpPr>
                <p:spPr>
                  <a:xfrm>
                    <a:off x="2188935" y="779700"/>
                    <a:ext cx="159026" cy="13914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67" dirty="0">
                        <a:solidFill>
                          <a:schemeClr val="tx1"/>
                        </a:solidFill>
                      </a:rPr>
                      <a:t>w</a:t>
                    </a:r>
                    <a:endParaRPr lang="en-US" sz="2400" dirty="0"/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3193AEA0-798B-47E6-9D32-D8969570F6AF}"/>
                      </a:ext>
                    </a:extLst>
                  </p:cNvPr>
                  <p:cNvSpPr/>
                  <p:nvPr/>
                </p:nvSpPr>
                <p:spPr>
                  <a:xfrm>
                    <a:off x="2340518" y="779700"/>
                    <a:ext cx="159026" cy="13914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67" dirty="0">
                        <a:solidFill>
                          <a:schemeClr val="tx1"/>
                        </a:solidFill>
                      </a:rPr>
                      <a:t>w</a:t>
                    </a:r>
                    <a:endParaRPr lang="en-US" sz="2400" dirty="0"/>
                  </a:p>
                </p:txBody>
              </p:sp>
            </p:grpSp>
            <p:sp>
              <p:nvSpPr>
                <p:cNvPr id="567" name="TextBox 566">
                  <a:extLst>
                    <a:ext uri="{FF2B5EF4-FFF2-40B4-BE49-F238E27FC236}">
                      <a16:creationId xmlns:a16="http://schemas.microsoft.com/office/drawing/2014/main" id="{0289214F-8D34-4178-B4FA-9BC105D8DD09}"/>
                    </a:ext>
                  </a:extLst>
                </p:cNvPr>
                <p:cNvSpPr txBox="1"/>
                <p:nvPr/>
              </p:nvSpPr>
              <p:spPr>
                <a:xfrm>
                  <a:off x="3223016" y="796935"/>
                  <a:ext cx="781493" cy="1769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33" dirty="0"/>
                    <a:t>32</a:t>
                  </a:r>
                </a:p>
              </p:txBody>
            </p:sp>
            <p:sp>
              <p:nvSpPr>
                <p:cNvPr id="568" name="TextBox 567">
                  <a:extLst>
                    <a:ext uri="{FF2B5EF4-FFF2-40B4-BE49-F238E27FC236}">
                      <a16:creationId xmlns:a16="http://schemas.microsoft.com/office/drawing/2014/main" id="{07CF5961-B1CC-4B8C-8A71-09C8CC052C08}"/>
                    </a:ext>
                  </a:extLst>
                </p:cNvPr>
                <p:cNvSpPr txBox="1"/>
                <p:nvPr/>
              </p:nvSpPr>
              <p:spPr>
                <a:xfrm>
                  <a:off x="3796393" y="558434"/>
                  <a:ext cx="781493" cy="1769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33" dirty="0"/>
                    <a:t>3</a:t>
                  </a:r>
                </a:p>
              </p:txBody>
            </p:sp>
          </p:grpSp>
        </p:grpSp>
      </p:grp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3BEFE774-03F7-49A9-9B7A-9AAF82D02F16}"/>
              </a:ext>
            </a:extLst>
          </p:cNvPr>
          <p:cNvGrpSpPr/>
          <p:nvPr/>
        </p:nvGrpSpPr>
        <p:grpSpPr>
          <a:xfrm>
            <a:off x="2501466" y="1805040"/>
            <a:ext cx="4628039" cy="839253"/>
            <a:chOff x="1779366" y="1653908"/>
            <a:chExt cx="3471029" cy="629440"/>
          </a:xfrm>
        </p:grpSpPr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71188F5A-9587-4B91-A004-BC158F2A6BEE}"/>
                </a:ext>
              </a:extLst>
            </p:cNvPr>
            <p:cNvCxnSpPr/>
            <p:nvPr/>
          </p:nvCxnSpPr>
          <p:spPr>
            <a:xfrm>
              <a:off x="2231279" y="1802226"/>
              <a:ext cx="3019116" cy="0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88" name="Group 687">
              <a:extLst>
                <a:ext uri="{FF2B5EF4-FFF2-40B4-BE49-F238E27FC236}">
                  <a16:creationId xmlns:a16="http://schemas.microsoft.com/office/drawing/2014/main" id="{44A56128-0B45-4D4B-B9A5-89CF3DF77734}"/>
                </a:ext>
              </a:extLst>
            </p:cNvPr>
            <p:cNvGrpSpPr/>
            <p:nvPr/>
          </p:nvGrpSpPr>
          <p:grpSpPr>
            <a:xfrm>
              <a:off x="1779366" y="1653908"/>
              <a:ext cx="3464411" cy="629440"/>
              <a:chOff x="1779366" y="1653908"/>
              <a:chExt cx="3464411" cy="629440"/>
            </a:xfrm>
          </p:grpSpPr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69638B3A-5D60-49D5-A6DF-BA904EB19FB4}"/>
                  </a:ext>
                </a:extLst>
              </p:cNvPr>
              <p:cNvGrpSpPr/>
              <p:nvPr/>
            </p:nvGrpSpPr>
            <p:grpSpPr>
              <a:xfrm>
                <a:off x="2052491" y="1757897"/>
                <a:ext cx="3191286" cy="525451"/>
                <a:chOff x="1832127" y="1558727"/>
                <a:chExt cx="3191286" cy="525451"/>
              </a:xfrm>
            </p:grpSpPr>
            <p:grpSp>
              <p:nvGrpSpPr>
                <p:cNvPr id="493" name="Group 492">
                  <a:extLst>
                    <a:ext uri="{FF2B5EF4-FFF2-40B4-BE49-F238E27FC236}">
                      <a16:creationId xmlns:a16="http://schemas.microsoft.com/office/drawing/2014/main" id="{5538B2F9-3789-4A20-9A02-981301195772}"/>
                    </a:ext>
                  </a:extLst>
                </p:cNvPr>
                <p:cNvGrpSpPr/>
                <p:nvPr/>
              </p:nvGrpSpPr>
              <p:grpSpPr>
                <a:xfrm>
                  <a:off x="2016830" y="1558727"/>
                  <a:ext cx="3006583" cy="346248"/>
                  <a:chOff x="708991" y="1652936"/>
                  <a:chExt cx="3006583" cy="346248"/>
                </a:xfrm>
              </p:grpSpPr>
              <p:grpSp>
                <p:nvGrpSpPr>
                  <p:cNvPr id="542" name="Group 541">
                    <a:extLst>
                      <a:ext uri="{FF2B5EF4-FFF2-40B4-BE49-F238E27FC236}">
                        <a16:creationId xmlns:a16="http://schemas.microsoft.com/office/drawing/2014/main" id="{8925359B-3B04-45E6-8DFE-F5AABB0E1E08}"/>
                      </a:ext>
                    </a:extLst>
                  </p:cNvPr>
                  <p:cNvGrpSpPr/>
                  <p:nvPr/>
                </p:nvGrpSpPr>
                <p:grpSpPr>
                  <a:xfrm>
                    <a:off x="708991" y="1744147"/>
                    <a:ext cx="1212572" cy="139148"/>
                    <a:chOff x="715617" y="1744317"/>
                    <a:chExt cx="1212572" cy="139148"/>
                  </a:xfrm>
                </p:grpSpPr>
                <p:grpSp>
                  <p:nvGrpSpPr>
                    <p:cNvPr id="555" name="Group 554">
                      <a:extLst>
                        <a:ext uri="{FF2B5EF4-FFF2-40B4-BE49-F238E27FC236}">
                          <a16:creationId xmlns:a16="http://schemas.microsoft.com/office/drawing/2014/main" id="{14AA3893-4ECE-47D1-B3C8-32EE272DD3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5617" y="1744317"/>
                      <a:ext cx="606286" cy="139148"/>
                      <a:chOff x="715617" y="1744317"/>
                      <a:chExt cx="606286" cy="139148"/>
                    </a:xfrm>
                  </p:grpSpPr>
                  <p:sp>
                    <p:nvSpPr>
                      <p:cNvPr id="561" name="Rectangle 560">
                        <a:extLst>
                          <a:ext uri="{FF2B5EF4-FFF2-40B4-BE49-F238E27FC236}">
                            <a16:creationId xmlns:a16="http://schemas.microsoft.com/office/drawing/2014/main" id="{7BC027BB-581D-4500-91B4-D6B055B000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561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62" name="Rectangle 561">
                        <a:extLst>
                          <a:ext uri="{FF2B5EF4-FFF2-40B4-BE49-F238E27FC236}">
                            <a16:creationId xmlns:a16="http://schemas.microsoft.com/office/drawing/2014/main" id="{9035580F-772C-4F52-8900-053434DAA9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643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63" name="Rectangle 562">
                        <a:extLst>
                          <a:ext uri="{FF2B5EF4-FFF2-40B4-BE49-F238E27FC236}">
                            <a16:creationId xmlns:a16="http://schemas.microsoft.com/office/drawing/2014/main" id="{B142C080-0BB5-4A00-858E-02966C9A8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8760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64" name="Rectangle 563">
                        <a:extLst>
                          <a:ext uri="{FF2B5EF4-FFF2-40B4-BE49-F238E27FC236}">
                            <a16:creationId xmlns:a16="http://schemas.microsoft.com/office/drawing/2014/main" id="{F80074C6-10D8-4EF3-BFDC-F30DD155BB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287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  <p:grpSp>
                  <p:nvGrpSpPr>
                    <p:cNvPr id="556" name="Group 555">
                      <a:extLst>
                        <a:ext uri="{FF2B5EF4-FFF2-40B4-BE49-F238E27FC236}">
                          <a16:creationId xmlns:a16="http://schemas.microsoft.com/office/drawing/2014/main" id="{F632236E-4E98-40D3-B529-A64AAC4778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1903" y="1744317"/>
                      <a:ext cx="606286" cy="139148"/>
                      <a:chOff x="715617" y="1744317"/>
                      <a:chExt cx="606286" cy="139148"/>
                    </a:xfrm>
                  </p:grpSpPr>
                  <p:sp>
                    <p:nvSpPr>
                      <p:cNvPr id="557" name="Rectangle 556">
                        <a:extLst>
                          <a:ext uri="{FF2B5EF4-FFF2-40B4-BE49-F238E27FC236}">
                            <a16:creationId xmlns:a16="http://schemas.microsoft.com/office/drawing/2014/main" id="{E05F1A00-49B4-473D-94BE-B59BDD529D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561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58" name="Rectangle 557">
                        <a:extLst>
                          <a:ext uri="{FF2B5EF4-FFF2-40B4-BE49-F238E27FC236}">
                            <a16:creationId xmlns:a16="http://schemas.microsoft.com/office/drawing/2014/main" id="{5B3BF04B-0ED2-4E64-84A0-9F11951306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643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59" name="Rectangle 558">
                        <a:extLst>
                          <a:ext uri="{FF2B5EF4-FFF2-40B4-BE49-F238E27FC236}">
                            <a16:creationId xmlns:a16="http://schemas.microsoft.com/office/drawing/2014/main" id="{FBA1C25C-6BA8-417A-A582-56571E8903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8760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60" name="Rectangle 559">
                        <a:extLst>
                          <a:ext uri="{FF2B5EF4-FFF2-40B4-BE49-F238E27FC236}">
                            <a16:creationId xmlns:a16="http://schemas.microsoft.com/office/drawing/2014/main" id="{1D629253-3F4E-4F5A-97B5-DDDF04036B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287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</p:grpSp>
              <p:grpSp>
                <p:nvGrpSpPr>
                  <p:cNvPr id="543" name="Group 542">
                    <a:extLst>
                      <a:ext uri="{FF2B5EF4-FFF2-40B4-BE49-F238E27FC236}">
                        <a16:creationId xmlns:a16="http://schemas.microsoft.com/office/drawing/2014/main" id="{4E176A18-CA7A-4C95-BB41-AE253D529699}"/>
                      </a:ext>
                    </a:extLst>
                  </p:cNvPr>
                  <p:cNvGrpSpPr/>
                  <p:nvPr/>
                </p:nvGrpSpPr>
                <p:grpSpPr>
                  <a:xfrm>
                    <a:off x="2517911" y="1744317"/>
                    <a:ext cx="1197663" cy="139148"/>
                    <a:chOff x="2160103" y="1744317"/>
                    <a:chExt cx="1197663" cy="139148"/>
                  </a:xfrm>
                </p:grpSpPr>
                <p:grpSp>
                  <p:nvGrpSpPr>
                    <p:cNvPr id="545" name="Group 544">
                      <a:extLst>
                        <a:ext uri="{FF2B5EF4-FFF2-40B4-BE49-F238E27FC236}">
                          <a16:creationId xmlns:a16="http://schemas.microsoft.com/office/drawing/2014/main" id="{4949758F-6673-482F-AAD5-9D6166E80A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60103" y="1744317"/>
                      <a:ext cx="606286" cy="139148"/>
                      <a:chOff x="715617" y="1744317"/>
                      <a:chExt cx="606286" cy="139148"/>
                    </a:xfrm>
                  </p:grpSpPr>
                  <p:sp>
                    <p:nvSpPr>
                      <p:cNvPr id="551" name="Rectangle 550">
                        <a:extLst>
                          <a:ext uri="{FF2B5EF4-FFF2-40B4-BE49-F238E27FC236}">
                            <a16:creationId xmlns:a16="http://schemas.microsoft.com/office/drawing/2014/main" id="{D320305F-25EC-4CAF-9FD9-6656C0D731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561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52" name="Rectangle 551">
                        <a:extLst>
                          <a:ext uri="{FF2B5EF4-FFF2-40B4-BE49-F238E27FC236}">
                            <a16:creationId xmlns:a16="http://schemas.microsoft.com/office/drawing/2014/main" id="{F0904837-F650-449E-A710-3B5F9CA13D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643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53" name="Rectangle 552">
                        <a:extLst>
                          <a:ext uri="{FF2B5EF4-FFF2-40B4-BE49-F238E27FC236}">
                            <a16:creationId xmlns:a16="http://schemas.microsoft.com/office/drawing/2014/main" id="{B166CE2A-2C52-4F89-A175-7E7A902B7D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8760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54" name="Rectangle 553">
                        <a:extLst>
                          <a:ext uri="{FF2B5EF4-FFF2-40B4-BE49-F238E27FC236}">
                            <a16:creationId xmlns:a16="http://schemas.microsoft.com/office/drawing/2014/main" id="{AD3AC777-A83A-4B45-BF7B-6CCA2EB5BC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287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  <p:grpSp>
                  <p:nvGrpSpPr>
                    <p:cNvPr id="546" name="Group 545">
                      <a:extLst>
                        <a:ext uri="{FF2B5EF4-FFF2-40B4-BE49-F238E27FC236}">
                          <a16:creationId xmlns:a16="http://schemas.microsoft.com/office/drawing/2014/main" id="{1DC72E00-5CB7-47E4-BC52-3E959E77E8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51480" y="1744317"/>
                      <a:ext cx="606286" cy="139148"/>
                      <a:chOff x="715617" y="1744317"/>
                      <a:chExt cx="606286" cy="139148"/>
                    </a:xfrm>
                  </p:grpSpPr>
                  <p:sp>
                    <p:nvSpPr>
                      <p:cNvPr id="547" name="Rectangle 546">
                        <a:extLst>
                          <a:ext uri="{FF2B5EF4-FFF2-40B4-BE49-F238E27FC236}">
                            <a16:creationId xmlns:a16="http://schemas.microsoft.com/office/drawing/2014/main" id="{85D0F081-7A30-440F-95D6-9026F69459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561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48" name="Rectangle 547">
                        <a:extLst>
                          <a:ext uri="{FF2B5EF4-FFF2-40B4-BE49-F238E27FC236}">
                            <a16:creationId xmlns:a16="http://schemas.microsoft.com/office/drawing/2014/main" id="{BFFC03E3-7ACF-42C5-B096-9FD0D562A1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643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49" name="Rectangle 548">
                        <a:extLst>
                          <a:ext uri="{FF2B5EF4-FFF2-40B4-BE49-F238E27FC236}">
                            <a16:creationId xmlns:a16="http://schemas.microsoft.com/office/drawing/2014/main" id="{32244FB2-D841-45C9-893A-A98E6A585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8760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50" name="Rectangle 549">
                        <a:extLst>
                          <a:ext uri="{FF2B5EF4-FFF2-40B4-BE49-F238E27FC236}">
                            <a16:creationId xmlns:a16="http://schemas.microsoft.com/office/drawing/2014/main" id="{F90BDF85-80D1-4587-9DE1-1DD05681E6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287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</p:grpSp>
              <p:sp>
                <p:nvSpPr>
                  <p:cNvPr id="544" name="TextBox 543">
                    <a:extLst>
                      <a:ext uri="{FF2B5EF4-FFF2-40B4-BE49-F238E27FC236}">
                        <a16:creationId xmlns:a16="http://schemas.microsoft.com/office/drawing/2014/main" id="{0C3B8EAD-E87C-4317-ABAD-FD61C982A3B7}"/>
                      </a:ext>
                    </a:extLst>
                  </p:cNvPr>
                  <p:cNvSpPr txBox="1"/>
                  <p:nvPr/>
                </p:nvSpPr>
                <p:spPr>
                  <a:xfrm>
                    <a:off x="2050836" y="1652936"/>
                    <a:ext cx="831273" cy="346248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494" name="Group 493">
                  <a:extLst>
                    <a:ext uri="{FF2B5EF4-FFF2-40B4-BE49-F238E27FC236}">
                      <a16:creationId xmlns:a16="http://schemas.microsoft.com/office/drawing/2014/main" id="{AA33A0D3-F654-4D8F-8934-776D6D364915}"/>
                    </a:ext>
                  </a:extLst>
                </p:cNvPr>
                <p:cNvGrpSpPr/>
                <p:nvPr/>
              </p:nvGrpSpPr>
              <p:grpSpPr>
                <a:xfrm>
                  <a:off x="1924067" y="1662033"/>
                  <a:ext cx="3006583" cy="323165"/>
                  <a:chOff x="708991" y="1673858"/>
                  <a:chExt cx="3006583" cy="323165"/>
                </a:xfrm>
              </p:grpSpPr>
              <p:grpSp>
                <p:nvGrpSpPr>
                  <p:cNvPr id="519" name="Group 518">
                    <a:extLst>
                      <a:ext uri="{FF2B5EF4-FFF2-40B4-BE49-F238E27FC236}">
                        <a16:creationId xmlns:a16="http://schemas.microsoft.com/office/drawing/2014/main" id="{DE606C38-2128-4C08-AFEA-1CF055DFED64}"/>
                      </a:ext>
                    </a:extLst>
                  </p:cNvPr>
                  <p:cNvGrpSpPr/>
                  <p:nvPr/>
                </p:nvGrpSpPr>
                <p:grpSpPr>
                  <a:xfrm>
                    <a:off x="708991" y="1744147"/>
                    <a:ext cx="1212572" cy="139148"/>
                    <a:chOff x="715617" y="1744317"/>
                    <a:chExt cx="1212572" cy="139148"/>
                  </a:xfrm>
                </p:grpSpPr>
                <p:grpSp>
                  <p:nvGrpSpPr>
                    <p:cNvPr id="532" name="Group 531">
                      <a:extLst>
                        <a:ext uri="{FF2B5EF4-FFF2-40B4-BE49-F238E27FC236}">
                          <a16:creationId xmlns:a16="http://schemas.microsoft.com/office/drawing/2014/main" id="{3BBA44D9-1176-43E9-AF11-799FB7C1D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5617" y="1744317"/>
                      <a:ext cx="606286" cy="139148"/>
                      <a:chOff x="715617" y="1744317"/>
                      <a:chExt cx="606286" cy="139148"/>
                    </a:xfrm>
                  </p:grpSpPr>
                  <p:sp>
                    <p:nvSpPr>
                      <p:cNvPr id="538" name="Rectangle 537">
                        <a:extLst>
                          <a:ext uri="{FF2B5EF4-FFF2-40B4-BE49-F238E27FC236}">
                            <a16:creationId xmlns:a16="http://schemas.microsoft.com/office/drawing/2014/main" id="{2F38F949-33DD-41BE-96EA-95FB678DB7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561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39" name="Rectangle 538">
                        <a:extLst>
                          <a:ext uri="{FF2B5EF4-FFF2-40B4-BE49-F238E27FC236}">
                            <a16:creationId xmlns:a16="http://schemas.microsoft.com/office/drawing/2014/main" id="{98DBF67C-CF28-4112-8715-C949BFCF9E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643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40" name="Rectangle 539">
                        <a:extLst>
                          <a:ext uri="{FF2B5EF4-FFF2-40B4-BE49-F238E27FC236}">
                            <a16:creationId xmlns:a16="http://schemas.microsoft.com/office/drawing/2014/main" id="{D3657A73-29FE-470C-909D-6C9DDBDB22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8760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41" name="Rectangle 540">
                        <a:extLst>
                          <a:ext uri="{FF2B5EF4-FFF2-40B4-BE49-F238E27FC236}">
                            <a16:creationId xmlns:a16="http://schemas.microsoft.com/office/drawing/2014/main" id="{B5530D40-9AFA-4829-840E-1BE5D7EA3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287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  <p:grpSp>
                  <p:nvGrpSpPr>
                    <p:cNvPr id="533" name="Group 532">
                      <a:extLst>
                        <a:ext uri="{FF2B5EF4-FFF2-40B4-BE49-F238E27FC236}">
                          <a16:creationId xmlns:a16="http://schemas.microsoft.com/office/drawing/2014/main" id="{52E560C6-7BD4-43F1-ACF5-670783B3EF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1903" y="1744317"/>
                      <a:ext cx="606286" cy="139148"/>
                      <a:chOff x="715617" y="1744317"/>
                      <a:chExt cx="606286" cy="139148"/>
                    </a:xfrm>
                  </p:grpSpPr>
                  <p:sp>
                    <p:nvSpPr>
                      <p:cNvPr id="534" name="Rectangle 533">
                        <a:extLst>
                          <a:ext uri="{FF2B5EF4-FFF2-40B4-BE49-F238E27FC236}">
                            <a16:creationId xmlns:a16="http://schemas.microsoft.com/office/drawing/2014/main" id="{0E2D743B-8AE3-4800-BAFB-1FFBBDA617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561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35" name="Rectangle 534">
                        <a:extLst>
                          <a:ext uri="{FF2B5EF4-FFF2-40B4-BE49-F238E27FC236}">
                            <a16:creationId xmlns:a16="http://schemas.microsoft.com/office/drawing/2014/main" id="{D3423781-4465-490A-84E5-3FD81B7BF9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643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36" name="Rectangle 535">
                        <a:extLst>
                          <a:ext uri="{FF2B5EF4-FFF2-40B4-BE49-F238E27FC236}">
                            <a16:creationId xmlns:a16="http://schemas.microsoft.com/office/drawing/2014/main" id="{2DC8728A-9B2F-4E55-BFED-EE0DA94208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8760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37" name="Rectangle 536">
                        <a:extLst>
                          <a:ext uri="{FF2B5EF4-FFF2-40B4-BE49-F238E27FC236}">
                            <a16:creationId xmlns:a16="http://schemas.microsoft.com/office/drawing/2014/main" id="{E8707429-9AF7-4DAC-B99E-70779EA744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287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</p:grpSp>
              <p:grpSp>
                <p:nvGrpSpPr>
                  <p:cNvPr id="520" name="Group 519">
                    <a:extLst>
                      <a:ext uri="{FF2B5EF4-FFF2-40B4-BE49-F238E27FC236}">
                        <a16:creationId xmlns:a16="http://schemas.microsoft.com/office/drawing/2014/main" id="{69B30D90-ABBC-4E52-8117-6C39A3FDA737}"/>
                      </a:ext>
                    </a:extLst>
                  </p:cNvPr>
                  <p:cNvGrpSpPr/>
                  <p:nvPr/>
                </p:nvGrpSpPr>
                <p:grpSpPr>
                  <a:xfrm>
                    <a:off x="2517911" y="1744317"/>
                    <a:ext cx="1197663" cy="139148"/>
                    <a:chOff x="2160103" y="1744317"/>
                    <a:chExt cx="1197663" cy="139148"/>
                  </a:xfrm>
                </p:grpSpPr>
                <p:grpSp>
                  <p:nvGrpSpPr>
                    <p:cNvPr id="522" name="Group 521">
                      <a:extLst>
                        <a:ext uri="{FF2B5EF4-FFF2-40B4-BE49-F238E27FC236}">
                          <a16:creationId xmlns:a16="http://schemas.microsoft.com/office/drawing/2014/main" id="{B75D521C-2B92-41A3-916B-1C249B97FD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60103" y="1744317"/>
                      <a:ext cx="606286" cy="139148"/>
                      <a:chOff x="715617" y="1744317"/>
                      <a:chExt cx="606286" cy="139148"/>
                    </a:xfrm>
                  </p:grpSpPr>
                  <p:sp>
                    <p:nvSpPr>
                      <p:cNvPr id="528" name="Rectangle 527">
                        <a:extLst>
                          <a:ext uri="{FF2B5EF4-FFF2-40B4-BE49-F238E27FC236}">
                            <a16:creationId xmlns:a16="http://schemas.microsoft.com/office/drawing/2014/main" id="{4C82AB78-D820-4E04-B233-2378615F9E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561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29" name="Rectangle 528">
                        <a:extLst>
                          <a:ext uri="{FF2B5EF4-FFF2-40B4-BE49-F238E27FC236}">
                            <a16:creationId xmlns:a16="http://schemas.microsoft.com/office/drawing/2014/main" id="{E0B491B0-637C-47CB-B171-84D18E1AA2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643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30" name="Rectangle 529">
                        <a:extLst>
                          <a:ext uri="{FF2B5EF4-FFF2-40B4-BE49-F238E27FC236}">
                            <a16:creationId xmlns:a16="http://schemas.microsoft.com/office/drawing/2014/main" id="{9FBEA504-4468-49B2-8A92-4A5A66C1CD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8760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31" name="Rectangle 530">
                        <a:extLst>
                          <a:ext uri="{FF2B5EF4-FFF2-40B4-BE49-F238E27FC236}">
                            <a16:creationId xmlns:a16="http://schemas.microsoft.com/office/drawing/2014/main" id="{6505888B-87F1-4602-945B-92713B9FB8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287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  <p:grpSp>
                  <p:nvGrpSpPr>
                    <p:cNvPr id="523" name="Group 522">
                      <a:extLst>
                        <a:ext uri="{FF2B5EF4-FFF2-40B4-BE49-F238E27FC236}">
                          <a16:creationId xmlns:a16="http://schemas.microsoft.com/office/drawing/2014/main" id="{08F25412-02FB-43F1-8ADB-1B5E8E91CB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51480" y="1744317"/>
                      <a:ext cx="606286" cy="139148"/>
                      <a:chOff x="715617" y="1744317"/>
                      <a:chExt cx="606286" cy="139148"/>
                    </a:xfrm>
                  </p:grpSpPr>
                  <p:sp>
                    <p:nvSpPr>
                      <p:cNvPr id="524" name="Rectangle 523">
                        <a:extLst>
                          <a:ext uri="{FF2B5EF4-FFF2-40B4-BE49-F238E27FC236}">
                            <a16:creationId xmlns:a16="http://schemas.microsoft.com/office/drawing/2014/main" id="{C17A984A-4ADF-457E-BD44-5942791040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561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25" name="Rectangle 524">
                        <a:extLst>
                          <a:ext uri="{FF2B5EF4-FFF2-40B4-BE49-F238E27FC236}">
                            <a16:creationId xmlns:a16="http://schemas.microsoft.com/office/drawing/2014/main" id="{C0D3AD9C-CF07-4C9E-A2D0-BC18218670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643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26" name="Rectangle 525">
                        <a:extLst>
                          <a:ext uri="{FF2B5EF4-FFF2-40B4-BE49-F238E27FC236}">
                            <a16:creationId xmlns:a16="http://schemas.microsoft.com/office/drawing/2014/main" id="{CEF39300-4D59-4C65-90B9-79D9FA279F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8760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27" name="Rectangle 526">
                        <a:extLst>
                          <a:ext uri="{FF2B5EF4-FFF2-40B4-BE49-F238E27FC236}">
                            <a16:creationId xmlns:a16="http://schemas.microsoft.com/office/drawing/2014/main" id="{F18DBFA1-ADA0-407E-8327-B445FF7BFB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287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</p:grpSp>
              <p:sp>
                <p:nvSpPr>
                  <p:cNvPr id="521" name="TextBox 520">
                    <a:extLst>
                      <a:ext uri="{FF2B5EF4-FFF2-40B4-BE49-F238E27FC236}">
                        <a16:creationId xmlns:a16="http://schemas.microsoft.com/office/drawing/2014/main" id="{6CD226C2-91A3-4991-B123-106EB8637751}"/>
                      </a:ext>
                    </a:extLst>
                  </p:cNvPr>
                  <p:cNvSpPr txBox="1"/>
                  <p:nvPr/>
                </p:nvSpPr>
                <p:spPr>
                  <a:xfrm>
                    <a:off x="2054090" y="1673858"/>
                    <a:ext cx="831273" cy="32316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495" name="Group 494">
                  <a:extLst>
                    <a:ext uri="{FF2B5EF4-FFF2-40B4-BE49-F238E27FC236}">
                      <a16:creationId xmlns:a16="http://schemas.microsoft.com/office/drawing/2014/main" id="{7E4A9F84-7EB3-4159-B34E-13BAA4301784}"/>
                    </a:ext>
                  </a:extLst>
                </p:cNvPr>
                <p:cNvGrpSpPr/>
                <p:nvPr/>
              </p:nvGrpSpPr>
              <p:grpSpPr>
                <a:xfrm>
                  <a:off x="1832127" y="1737930"/>
                  <a:ext cx="3006583" cy="346248"/>
                  <a:chOff x="708991" y="1656851"/>
                  <a:chExt cx="3006583" cy="346248"/>
                </a:xfrm>
              </p:grpSpPr>
              <p:grpSp>
                <p:nvGrpSpPr>
                  <p:cNvPr id="496" name="Group 495">
                    <a:extLst>
                      <a:ext uri="{FF2B5EF4-FFF2-40B4-BE49-F238E27FC236}">
                        <a16:creationId xmlns:a16="http://schemas.microsoft.com/office/drawing/2014/main" id="{4965850B-A3F4-4510-9D73-354B6E10D2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991" y="1744147"/>
                    <a:ext cx="1212572" cy="139148"/>
                    <a:chOff x="715617" y="1744317"/>
                    <a:chExt cx="1212572" cy="139148"/>
                  </a:xfrm>
                </p:grpSpPr>
                <p:grpSp>
                  <p:nvGrpSpPr>
                    <p:cNvPr id="509" name="Group 508">
                      <a:extLst>
                        <a:ext uri="{FF2B5EF4-FFF2-40B4-BE49-F238E27FC236}">
                          <a16:creationId xmlns:a16="http://schemas.microsoft.com/office/drawing/2014/main" id="{3BDDBE2E-6D5F-4924-AE37-5A80E5299A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5617" y="1744317"/>
                      <a:ext cx="606286" cy="139148"/>
                      <a:chOff x="715617" y="1744317"/>
                      <a:chExt cx="606286" cy="139148"/>
                    </a:xfrm>
                  </p:grpSpPr>
                  <p:sp>
                    <p:nvSpPr>
                      <p:cNvPr id="515" name="Rectangle 514">
                        <a:extLst>
                          <a:ext uri="{FF2B5EF4-FFF2-40B4-BE49-F238E27FC236}">
                            <a16:creationId xmlns:a16="http://schemas.microsoft.com/office/drawing/2014/main" id="{3540439E-96D9-4632-AB98-2F564FD375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561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16" name="Rectangle 515">
                        <a:extLst>
                          <a:ext uri="{FF2B5EF4-FFF2-40B4-BE49-F238E27FC236}">
                            <a16:creationId xmlns:a16="http://schemas.microsoft.com/office/drawing/2014/main" id="{0C0C90C5-7906-44B8-8371-D5AAA79F86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643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17" name="Rectangle 516">
                        <a:extLst>
                          <a:ext uri="{FF2B5EF4-FFF2-40B4-BE49-F238E27FC236}">
                            <a16:creationId xmlns:a16="http://schemas.microsoft.com/office/drawing/2014/main" id="{FAF1D5F0-0246-4C2D-8207-E5E00CB095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8760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18" name="Rectangle 517">
                        <a:extLst>
                          <a:ext uri="{FF2B5EF4-FFF2-40B4-BE49-F238E27FC236}">
                            <a16:creationId xmlns:a16="http://schemas.microsoft.com/office/drawing/2014/main" id="{D0C14936-20D4-42C2-82B7-A554C562B4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287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  <p:grpSp>
                  <p:nvGrpSpPr>
                    <p:cNvPr id="510" name="Group 509">
                      <a:extLst>
                        <a:ext uri="{FF2B5EF4-FFF2-40B4-BE49-F238E27FC236}">
                          <a16:creationId xmlns:a16="http://schemas.microsoft.com/office/drawing/2014/main" id="{589D5C5D-1BEE-4A0B-996B-40050EE9DD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1903" y="1744317"/>
                      <a:ext cx="606286" cy="139148"/>
                      <a:chOff x="715617" y="1744317"/>
                      <a:chExt cx="606286" cy="139148"/>
                    </a:xfrm>
                  </p:grpSpPr>
                  <p:sp>
                    <p:nvSpPr>
                      <p:cNvPr id="511" name="Rectangle 510">
                        <a:extLst>
                          <a:ext uri="{FF2B5EF4-FFF2-40B4-BE49-F238E27FC236}">
                            <a16:creationId xmlns:a16="http://schemas.microsoft.com/office/drawing/2014/main" id="{BF7A3CD1-10B1-4CCB-8AC8-CD60E38F1E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561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12" name="Rectangle 511">
                        <a:extLst>
                          <a:ext uri="{FF2B5EF4-FFF2-40B4-BE49-F238E27FC236}">
                            <a16:creationId xmlns:a16="http://schemas.microsoft.com/office/drawing/2014/main" id="{3822D730-D6F5-4E9C-8EED-48CCA1556E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643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13" name="Rectangle 512">
                        <a:extLst>
                          <a:ext uri="{FF2B5EF4-FFF2-40B4-BE49-F238E27FC236}">
                            <a16:creationId xmlns:a16="http://schemas.microsoft.com/office/drawing/2014/main" id="{7A27A804-BE5D-479E-800D-3D70F7315E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8760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14" name="Rectangle 513">
                        <a:extLst>
                          <a:ext uri="{FF2B5EF4-FFF2-40B4-BE49-F238E27FC236}">
                            <a16:creationId xmlns:a16="http://schemas.microsoft.com/office/drawing/2014/main" id="{DAB6B8EF-4845-4885-A7A7-EBBBE6F82A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287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</p:grpSp>
              <p:grpSp>
                <p:nvGrpSpPr>
                  <p:cNvPr id="497" name="Group 496">
                    <a:extLst>
                      <a:ext uri="{FF2B5EF4-FFF2-40B4-BE49-F238E27FC236}">
                        <a16:creationId xmlns:a16="http://schemas.microsoft.com/office/drawing/2014/main" id="{BCF10ECF-3E16-4469-9C07-2CFAC27CE753}"/>
                      </a:ext>
                    </a:extLst>
                  </p:cNvPr>
                  <p:cNvGrpSpPr/>
                  <p:nvPr/>
                </p:nvGrpSpPr>
                <p:grpSpPr>
                  <a:xfrm>
                    <a:off x="2517911" y="1744317"/>
                    <a:ext cx="1197663" cy="139148"/>
                    <a:chOff x="2160103" y="1744317"/>
                    <a:chExt cx="1197663" cy="139148"/>
                  </a:xfrm>
                </p:grpSpPr>
                <p:grpSp>
                  <p:nvGrpSpPr>
                    <p:cNvPr id="499" name="Group 498">
                      <a:extLst>
                        <a:ext uri="{FF2B5EF4-FFF2-40B4-BE49-F238E27FC236}">
                          <a16:creationId xmlns:a16="http://schemas.microsoft.com/office/drawing/2014/main" id="{93507992-D68D-4459-BCBD-E224061503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60103" y="1744317"/>
                      <a:ext cx="606286" cy="139148"/>
                      <a:chOff x="715617" y="1744317"/>
                      <a:chExt cx="606286" cy="139148"/>
                    </a:xfrm>
                  </p:grpSpPr>
                  <p:sp>
                    <p:nvSpPr>
                      <p:cNvPr id="505" name="Rectangle 504">
                        <a:extLst>
                          <a:ext uri="{FF2B5EF4-FFF2-40B4-BE49-F238E27FC236}">
                            <a16:creationId xmlns:a16="http://schemas.microsoft.com/office/drawing/2014/main" id="{25A4D532-50D1-403C-8D80-078E2F708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561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06" name="Rectangle 505">
                        <a:extLst>
                          <a:ext uri="{FF2B5EF4-FFF2-40B4-BE49-F238E27FC236}">
                            <a16:creationId xmlns:a16="http://schemas.microsoft.com/office/drawing/2014/main" id="{28BAF448-1CEF-4075-AE19-22861C2A2C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643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07" name="Rectangle 506">
                        <a:extLst>
                          <a:ext uri="{FF2B5EF4-FFF2-40B4-BE49-F238E27FC236}">
                            <a16:creationId xmlns:a16="http://schemas.microsoft.com/office/drawing/2014/main" id="{F20E4D8F-A0CE-4FDD-AE7E-B72C35036E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8760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08" name="Rectangle 507">
                        <a:extLst>
                          <a:ext uri="{FF2B5EF4-FFF2-40B4-BE49-F238E27FC236}">
                            <a16:creationId xmlns:a16="http://schemas.microsoft.com/office/drawing/2014/main" id="{24E4D6AB-1740-46E3-94F1-92BCEA049E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287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  <p:grpSp>
                  <p:nvGrpSpPr>
                    <p:cNvPr id="500" name="Group 499">
                      <a:extLst>
                        <a:ext uri="{FF2B5EF4-FFF2-40B4-BE49-F238E27FC236}">
                          <a16:creationId xmlns:a16="http://schemas.microsoft.com/office/drawing/2014/main" id="{321C17BF-3536-4E5F-8D69-A1D7936041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51480" y="1744317"/>
                      <a:ext cx="606286" cy="139148"/>
                      <a:chOff x="715617" y="1744317"/>
                      <a:chExt cx="606286" cy="139148"/>
                    </a:xfrm>
                  </p:grpSpPr>
                  <p:sp>
                    <p:nvSpPr>
                      <p:cNvPr id="501" name="Rectangle 500">
                        <a:extLst>
                          <a:ext uri="{FF2B5EF4-FFF2-40B4-BE49-F238E27FC236}">
                            <a16:creationId xmlns:a16="http://schemas.microsoft.com/office/drawing/2014/main" id="{BC580D17-6E38-4302-8DB1-3A1365446A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561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02" name="Rectangle 501">
                        <a:extLst>
                          <a:ext uri="{FF2B5EF4-FFF2-40B4-BE49-F238E27FC236}">
                            <a16:creationId xmlns:a16="http://schemas.microsoft.com/office/drawing/2014/main" id="{DF45FA74-D9AD-4A6F-A07F-5AF52DAD78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643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03" name="Rectangle 502">
                        <a:extLst>
                          <a:ext uri="{FF2B5EF4-FFF2-40B4-BE49-F238E27FC236}">
                            <a16:creationId xmlns:a16="http://schemas.microsoft.com/office/drawing/2014/main" id="{A7EADA0D-229D-49C8-A6A8-CF88603CF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8760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504" name="Rectangle 503">
                        <a:extLst>
                          <a:ext uri="{FF2B5EF4-FFF2-40B4-BE49-F238E27FC236}">
                            <a16:creationId xmlns:a16="http://schemas.microsoft.com/office/drawing/2014/main" id="{39D1903E-9478-4083-9266-E2D5840B75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2877" y="1744317"/>
                        <a:ext cx="159026" cy="1391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</p:grpSp>
              <p:sp>
                <p:nvSpPr>
                  <p:cNvPr id="498" name="TextBox 497">
                    <a:extLst>
                      <a:ext uri="{FF2B5EF4-FFF2-40B4-BE49-F238E27FC236}">
                        <a16:creationId xmlns:a16="http://schemas.microsoft.com/office/drawing/2014/main" id="{E36502B7-805F-48B9-AB39-A5A6B4FE4B88}"/>
                      </a:ext>
                    </a:extLst>
                  </p:cNvPr>
                  <p:cNvSpPr txBox="1"/>
                  <p:nvPr/>
                </p:nvSpPr>
                <p:spPr>
                  <a:xfrm>
                    <a:off x="2028449" y="1656851"/>
                    <a:ext cx="831273" cy="346248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a:t>…</a:t>
                    </a:r>
                  </a:p>
                </p:txBody>
              </p:sp>
            </p:grpSp>
          </p:grp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B3048B2D-DBBC-4C46-A360-732E453974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2085" y="1849108"/>
                <a:ext cx="272939" cy="314436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1" name="TextBox 570">
                <a:extLst>
                  <a:ext uri="{FF2B5EF4-FFF2-40B4-BE49-F238E27FC236}">
                    <a16:creationId xmlns:a16="http://schemas.microsoft.com/office/drawing/2014/main" id="{09C5557F-4A12-44BA-83E4-F9DB88EBB704}"/>
                  </a:ext>
                </a:extLst>
              </p:cNvPr>
              <p:cNvSpPr txBox="1"/>
              <p:nvPr/>
            </p:nvSpPr>
            <p:spPr>
              <a:xfrm>
                <a:off x="1779366" y="1884388"/>
                <a:ext cx="781493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32</a:t>
                </a:r>
              </a:p>
            </p:txBody>
          </p:sp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1B81B248-C62A-483D-AC10-184F94962577}"/>
                  </a:ext>
                </a:extLst>
              </p:cNvPr>
              <p:cNvSpPr txBox="1"/>
              <p:nvPr/>
            </p:nvSpPr>
            <p:spPr>
              <a:xfrm>
                <a:off x="3516039" y="1653908"/>
                <a:ext cx="781493" cy="284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301</a:t>
                </a:r>
              </a:p>
              <a:p>
                <a:endParaRPr lang="en-US" sz="933" dirty="0"/>
              </a:p>
            </p:txBody>
          </p:sp>
        </p:grpSp>
      </p:grpSp>
      <p:sp>
        <p:nvSpPr>
          <p:cNvPr id="576" name="TextBox 575">
            <a:extLst>
              <a:ext uri="{FF2B5EF4-FFF2-40B4-BE49-F238E27FC236}">
                <a16:creationId xmlns:a16="http://schemas.microsoft.com/office/drawing/2014/main" id="{1FF17E7A-5755-41CB-B769-27407369F820}"/>
              </a:ext>
            </a:extLst>
          </p:cNvPr>
          <p:cNvSpPr txBox="1"/>
          <p:nvPr/>
        </p:nvSpPr>
        <p:spPr>
          <a:xfrm>
            <a:off x="847339" y="1616567"/>
            <a:ext cx="105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Conv layer x5</a:t>
            </a:r>
          </a:p>
          <a:p>
            <a:r>
              <a:rPr lang="en-US" sz="1000" dirty="0"/>
              <a:t>(bs, 301, 32)</a:t>
            </a:r>
          </a:p>
        </p:txBody>
      </p: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E75ECB8C-6015-45C9-A668-D572DE0770C3}"/>
              </a:ext>
            </a:extLst>
          </p:cNvPr>
          <p:cNvGrpSpPr/>
          <p:nvPr/>
        </p:nvGrpSpPr>
        <p:grpSpPr>
          <a:xfrm>
            <a:off x="1861034" y="1042103"/>
            <a:ext cx="1437023" cy="1537956"/>
            <a:chOff x="1038695" y="671781"/>
            <a:chExt cx="1654753" cy="1827284"/>
          </a:xfrm>
        </p:grpSpPr>
        <p:cxnSp>
          <p:nvCxnSpPr>
            <p:cNvPr id="575" name="Straight Connector 574">
              <a:extLst>
                <a:ext uri="{FF2B5EF4-FFF2-40B4-BE49-F238E27FC236}">
                  <a16:creationId xmlns:a16="http://schemas.microsoft.com/office/drawing/2014/main" id="{A0F0539B-81EF-4A2A-9BB4-4B91402C7A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695" y="671781"/>
              <a:ext cx="1546069" cy="1827284"/>
            </a:xfrm>
            <a:prstGeom prst="line">
              <a:avLst/>
            </a:prstGeom>
            <a:ln w="63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1" name="Straight Connector 580">
              <a:extLst>
                <a:ext uri="{FF2B5EF4-FFF2-40B4-BE49-F238E27FC236}">
                  <a16:creationId xmlns:a16="http://schemas.microsoft.com/office/drawing/2014/main" id="{5A50E219-2B44-4BEE-9179-9BC3600FEE92}"/>
                </a:ext>
              </a:extLst>
            </p:cNvPr>
            <p:cNvCxnSpPr/>
            <p:nvPr/>
          </p:nvCxnSpPr>
          <p:spPr>
            <a:xfrm flipH="1">
              <a:off x="2579264" y="671781"/>
              <a:ext cx="114184" cy="0"/>
            </a:xfrm>
            <a:prstGeom prst="line">
              <a:avLst/>
            </a:prstGeom>
            <a:ln w="63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2" name="Straight Connector 581">
              <a:extLst>
                <a:ext uri="{FF2B5EF4-FFF2-40B4-BE49-F238E27FC236}">
                  <a16:creationId xmlns:a16="http://schemas.microsoft.com/office/drawing/2014/main" id="{0F8EB9E1-69D1-454D-B541-CDE5D24DE7AB}"/>
                </a:ext>
              </a:extLst>
            </p:cNvPr>
            <p:cNvCxnSpPr/>
            <p:nvPr/>
          </p:nvCxnSpPr>
          <p:spPr>
            <a:xfrm flipH="1">
              <a:off x="1038695" y="2499065"/>
              <a:ext cx="114184" cy="0"/>
            </a:xfrm>
            <a:prstGeom prst="line">
              <a:avLst/>
            </a:prstGeom>
            <a:ln w="63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07FF5DBA-191B-4090-B54C-16A82F5F0D3D}"/>
              </a:ext>
            </a:extLst>
          </p:cNvPr>
          <p:cNvGrpSpPr/>
          <p:nvPr/>
        </p:nvGrpSpPr>
        <p:grpSpPr>
          <a:xfrm>
            <a:off x="2656151" y="3007494"/>
            <a:ext cx="3802884" cy="965577"/>
            <a:chOff x="2010401" y="2127845"/>
            <a:chExt cx="2852163" cy="724182"/>
          </a:xfrm>
        </p:grpSpPr>
        <p:grpSp>
          <p:nvGrpSpPr>
            <p:cNvPr id="715" name="Group 714">
              <a:extLst>
                <a:ext uri="{FF2B5EF4-FFF2-40B4-BE49-F238E27FC236}">
                  <a16:creationId xmlns:a16="http://schemas.microsoft.com/office/drawing/2014/main" id="{55160C81-0C88-4926-8A0F-7AF824E65104}"/>
                </a:ext>
              </a:extLst>
            </p:cNvPr>
            <p:cNvGrpSpPr/>
            <p:nvPr/>
          </p:nvGrpSpPr>
          <p:grpSpPr>
            <a:xfrm>
              <a:off x="2271464" y="2127845"/>
              <a:ext cx="2591100" cy="724182"/>
              <a:chOff x="1778091" y="3032260"/>
              <a:chExt cx="2591100" cy="724182"/>
            </a:xfrm>
          </p:grpSpPr>
          <p:grpSp>
            <p:nvGrpSpPr>
              <p:cNvPr id="713" name="Group 712">
                <a:extLst>
                  <a:ext uri="{FF2B5EF4-FFF2-40B4-BE49-F238E27FC236}">
                    <a16:creationId xmlns:a16="http://schemas.microsoft.com/office/drawing/2014/main" id="{0B3869DC-F789-4FE2-A8CC-1B00A9B6F275}"/>
                  </a:ext>
                </a:extLst>
              </p:cNvPr>
              <p:cNvGrpSpPr/>
              <p:nvPr/>
            </p:nvGrpSpPr>
            <p:grpSpPr>
              <a:xfrm>
                <a:off x="1778091" y="3032260"/>
                <a:ext cx="2591100" cy="526715"/>
                <a:chOff x="1778091" y="3032260"/>
                <a:chExt cx="2591100" cy="526715"/>
              </a:xfrm>
            </p:grpSpPr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095B5D59-9B6D-48E5-B783-440736B18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78091" y="3470263"/>
                  <a:ext cx="2419851" cy="3906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711" name="Group 710">
                  <a:extLst>
                    <a:ext uri="{FF2B5EF4-FFF2-40B4-BE49-F238E27FC236}">
                      <a16:creationId xmlns:a16="http://schemas.microsoft.com/office/drawing/2014/main" id="{CFE7C68F-0DE0-4290-8839-4D2C67A4FD81}"/>
                    </a:ext>
                  </a:extLst>
                </p:cNvPr>
                <p:cNvGrpSpPr/>
                <p:nvPr/>
              </p:nvGrpSpPr>
              <p:grpSpPr>
                <a:xfrm>
                  <a:off x="1782736" y="3032260"/>
                  <a:ext cx="2586455" cy="526715"/>
                  <a:chOff x="1782736" y="3032260"/>
                  <a:chExt cx="2586455" cy="526715"/>
                </a:xfrm>
              </p:grpSpPr>
              <p:grpSp>
                <p:nvGrpSpPr>
                  <p:cNvPr id="614" name="Group 613">
                    <a:extLst>
                      <a:ext uri="{FF2B5EF4-FFF2-40B4-BE49-F238E27FC236}">
                        <a16:creationId xmlns:a16="http://schemas.microsoft.com/office/drawing/2014/main" id="{DBFFE27F-5EBF-4F9E-B9CA-3E63A3A6CD9C}"/>
                      </a:ext>
                    </a:extLst>
                  </p:cNvPr>
                  <p:cNvGrpSpPr/>
                  <p:nvPr/>
                </p:nvGrpSpPr>
                <p:grpSpPr>
                  <a:xfrm>
                    <a:off x="1953985" y="3032260"/>
                    <a:ext cx="2415206" cy="346249"/>
                    <a:chOff x="1012134" y="1646929"/>
                    <a:chExt cx="2415206" cy="346249"/>
                  </a:xfrm>
                </p:grpSpPr>
                <p:grpSp>
                  <p:nvGrpSpPr>
                    <p:cNvPr id="615" name="Group 614">
                      <a:extLst>
                        <a:ext uri="{FF2B5EF4-FFF2-40B4-BE49-F238E27FC236}">
                          <a16:creationId xmlns:a16="http://schemas.microsoft.com/office/drawing/2014/main" id="{27E4150B-5301-4430-B54A-4631A29002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2134" y="1744147"/>
                      <a:ext cx="909429" cy="139148"/>
                      <a:chOff x="1018760" y="1744317"/>
                      <a:chExt cx="909429" cy="139148"/>
                    </a:xfrm>
                  </p:grpSpPr>
                  <p:grpSp>
                    <p:nvGrpSpPr>
                      <p:cNvPr id="628" name="Group 627">
                        <a:extLst>
                          <a:ext uri="{FF2B5EF4-FFF2-40B4-BE49-F238E27FC236}">
                            <a16:creationId xmlns:a16="http://schemas.microsoft.com/office/drawing/2014/main" id="{0B361424-C597-4BA4-A6CC-A7BAE930997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8760" y="1744317"/>
                        <a:ext cx="303143" cy="139148"/>
                        <a:chOff x="1018760" y="1744317"/>
                        <a:chExt cx="303143" cy="139148"/>
                      </a:xfrm>
                    </p:grpSpPr>
                    <p:sp>
                      <p:nvSpPr>
                        <p:cNvPr id="636" name="Rectangle 635">
                          <a:extLst>
                            <a:ext uri="{FF2B5EF4-FFF2-40B4-BE49-F238E27FC236}">
                              <a16:creationId xmlns:a16="http://schemas.microsoft.com/office/drawing/2014/main" id="{37D88360-E2CE-4A2D-B86E-1BCD0DB1FC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8760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637" name="Rectangle 636">
                          <a:extLst>
                            <a:ext uri="{FF2B5EF4-FFF2-40B4-BE49-F238E27FC236}">
                              <a16:creationId xmlns:a16="http://schemas.microsoft.com/office/drawing/2014/main" id="{878AB360-8EA2-4BD3-9455-6E68F9B964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62877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  <p:grpSp>
                    <p:nvGrpSpPr>
                      <p:cNvPr id="629" name="Group 628">
                        <a:extLst>
                          <a:ext uri="{FF2B5EF4-FFF2-40B4-BE49-F238E27FC236}">
                            <a16:creationId xmlns:a16="http://schemas.microsoft.com/office/drawing/2014/main" id="{61F04C70-8B84-4EEF-A51F-F8E3CA665ED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21903" y="1744317"/>
                        <a:ext cx="606286" cy="139148"/>
                        <a:chOff x="715617" y="1744317"/>
                        <a:chExt cx="606286" cy="139148"/>
                      </a:xfrm>
                    </p:grpSpPr>
                    <p:sp>
                      <p:nvSpPr>
                        <p:cNvPr id="630" name="Rectangle 629">
                          <a:extLst>
                            <a:ext uri="{FF2B5EF4-FFF2-40B4-BE49-F238E27FC236}">
                              <a16:creationId xmlns:a16="http://schemas.microsoft.com/office/drawing/2014/main" id="{1A697374-79E6-47C8-98B9-5653C938C8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5617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631" name="Rectangle 630">
                          <a:extLst>
                            <a:ext uri="{FF2B5EF4-FFF2-40B4-BE49-F238E27FC236}">
                              <a16:creationId xmlns:a16="http://schemas.microsoft.com/office/drawing/2014/main" id="{4EA9BCC7-F8C9-4150-9C9B-86C3C6C5A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4643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 dirty="0"/>
                        </a:p>
                      </p:txBody>
                    </p:sp>
                    <p:sp>
                      <p:nvSpPr>
                        <p:cNvPr id="632" name="Rectangle 631">
                          <a:extLst>
                            <a:ext uri="{FF2B5EF4-FFF2-40B4-BE49-F238E27FC236}">
                              <a16:creationId xmlns:a16="http://schemas.microsoft.com/office/drawing/2014/main" id="{97EB7FDF-AAFD-4CA0-A455-CFB20BEFC7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8760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633" name="Rectangle 632">
                          <a:extLst>
                            <a:ext uri="{FF2B5EF4-FFF2-40B4-BE49-F238E27FC236}">
                              <a16:creationId xmlns:a16="http://schemas.microsoft.com/office/drawing/2014/main" id="{0795F2E1-33C6-4DDA-93B8-752E7605CDE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62877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</p:grpSp>
                <p:grpSp>
                  <p:nvGrpSpPr>
                    <p:cNvPr id="616" name="Group 615">
                      <a:extLst>
                        <a:ext uri="{FF2B5EF4-FFF2-40B4-BE49-F238E27FC236}">
                          <a16:creationId xmlns:a16="http://schemas.microsoft.com/office/drawing/2014/main" id="{21C13420-95F2-41BD-8941-4FC760F0B2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17911" y="1744317"/>
                      <a:ext cx="909429" cy="139148"/>
                      <a:chOff x="2160103" y="1744317"/>
                      <a:chExt cx="909429" cy="139148"/>
                    </a:xfrm>
                  </p:grpSpPr>
                  <p:grpSp>
                    <p:nvGrpSpPr>
                      <p:cNvPr id="618" name="Group 617">
                        <a:extLst>
                          <a:ext uri="{FF2B5EF4-FFF2-40B4-BE49-F238E27FC236}">
                            <a16:creationId xmlns:a16="http://schemas.microsoft.com/office/drawing/2014/main" id="{1FFB3B0A-60BF-45BC-ADC2-A065061160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60103" y="1744317"/>
                        <a:ext cx="606286" cy="139148"/>
                        <a:chOff x="715617" y="1744317"/>
                        <a:chExt cx="606286" cy="139148"/>
                      </a:xfrm>
                    </p:grpSpPr>
                    <p:sp>
                      <p:nvSpPr>
                        <p:cNvPr id="624" name="Rectangle 623">
                          <a:extLst>
                            <a:ext uri="{FF2B5EF4-FFF2-40B4-BE49-F238E27FC236}">
                              <a16:creationId xmlns:a16="http://schemas.microsoft.com/office/drawing/2014/main" id="{D503D6A8-52B2-4294-91AF-894544F563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5617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625" name="Rectangle 624">
                          <a:extLst>
                            <a:ext uri="{FF2B5EF4-FFF2-40B4-BE49-F238E27FC236}">
                              <a16:creationId xmlns:a16="http://schemas.microsoft.com/office/drawing/2014/main" id="{8608EA07-3D8E-4E73-81F7-5093853D36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4643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626" name="Rectangle 625">
                          <a:extLst>
                            <a:ext uri="{FF2B5EF4-FFF2-40B4-BE49-F238E27FC236}">
                              <a16:creationId xmlns:a16="http://schemas.microsoft.com/office/drawing/2014/main" id="{89F0BC6B-3C27-45FD-B468-C23A46619D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8760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627" name="Rectangle 626">
                          <a:extLst>
                            <a:ext uri="{FF2B5EF4-FFF2-40B4-BE49-F238E27FC236}">
                              <a16:creationId xmlns:a16="http://schemas.microsoft.com/office/drawing/2014/main" id="{C760EB69-F3E3-4F26-A287-F39EFB3F29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62877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  <p:grpSp>
                    <p:nvGrpSpPr>
                      <p:cNvPr id="619" name="Group 618">
                        <a:extLst>
                          <a:ext uri="{FF2B5EF4-FFF2-40B4-BE49-F238E27FC236}">
                            <a16:creationId xmlns:a16="http://schemas.microsoft.com/office/drawing/2014/main" id="{E46A079F-BC8D-4649-B6DB-F61E975F5DA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751480" y="1744317"/>
                        <a:ext cx="318052" cy="139148"/>
                        <a:chOff x="715617" y="1744317"/>
                        <a:chExt cx="318052" cy="139148"/>
                      </a:xfrm>
                    </p:grpSpPr>
                    <p:sp>
                      <p:nvSpPr>
                        <p:cNvPr id="620" name="Rectangle 619">
                          <a:extLst>
                            <a:ext uri="{FF2B5EF4-FFF2-40B4-BE49-F238E27FC236}">
                              <a16:creationId xmlns:a16="http://schemas.microsoft.com/office/drawing/2014/main" id="{610A371F-3838-45E8-9F9A-99F37DC6E95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5617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621" name="Rectangle 620">
                          <a:extLst>
                            <a:ext uri="{FF2B5EF4-FFF2-40B4-BE49-F238E27FC236}">
                              <a16:creationId xmlns:a16="http://schemas.microsoft.com/office/drawing/2014/main" id="{C115A7A1-33ED-4C87-869C-351E9C8F773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4643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</p:grpSp>
                <p:sp>
                  <p:nvSpPr>
                    <p:cNvPr id="617" name="TextBox 616">
                      <a:extLst>
                        <a:ext uri="{FF2B5EF4-FFF2-40B4-BE49-F238E27FC236}">
                          <a16:creationId xmlns:a16="http://schemas.microsoft.com/office/drawing/2014/main" id="{CE617FE8-C01B-4DDA-8873-6EAE20236A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28112" y="1646929"/>
                      <a:ext cx="831273" cy="346249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p:txBody>
                </p:sp>
              </p:grpSp>
              <p:grpSp>
                <p:nvGrpSpPr>
                  <p:cNvPr id="663" name="Group 662">
                    <a:extLst>
                      <a:ext uri="{FF2B5EF4-FFF2-40B4-BE49-F238E27FC236}">
                        <a16:creationId xmlns:a16="http://schemas.microsoft.com/office/drawing/2014/main" id="{B677FC37-8FE5-4CC2-A199-392AF15F2794}"/>
                      </a:ext>
                    </a:extLst>
                  </p:cNvPr>
                  <p:cNvGrpSpPr/>
                  <p:nvPr/>
                </p:nvGrpSpPr>
                <p:grpSpPr>
                  <a:xfrm>
                    <a:off x="1869447" y="3118373"/>
                    <a:ext cx="2415206" cy="346249"/>
                    <a:chOff x="1012134" y="1651748"/>
                    <a:chExt cx="2415206" cy="346249"/>
                  </a:xfrm>
                </p:grpSpPr>
                <p:grpSp>
                  <p:nvGrpSpPr>
                    <p:cNvPr id="664" name="Group 663">
                      <a:extLst>
                        <a:ext uri="{FF2B5EF4-FFF2-40B4-BE49-F238E27FC236}">
                          <a16:creationId xmlns:a16="http://schemas.microsoft.com/office/drawing/2014/main" id="{09038485-1689-4B83-9FDC-5226CD2DA3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2134" y="1744147"/>
                      <a:ext cx="909429" cy="139148"/>
                      <a:chOff x="1018760" y="1744317"/>
                      <a:chExt cx="909429" cy="139148"/>
                    </a:xfrm>
                  </p:grpSpPr>
                  <p:grpSp>
                    <p:nvGrpSpPr>
                      <p:cNvPr id="675" name="Group 674">
                        <a:extLst>
                          <a:ext uri="{FF2B5EF4-FFF2-40B4-BE49-F238E27FC236}">
                            <a16:creationId xmlns:a16="http://schemas.microsoft.com/office/drawing/2014/main" id="{BAD28DA0-8EAD-4F52-98D9-610C1FD814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8760" y="1744317"/>
                        <a:ext cx="303143" cy="139148"/>
                        <a:chOff x="1018760" y="1744317"/>
                        <a:chExt cx="303143" cy="139148"/>
                      </a:xfrm>
                    </p:grpSpPr>
                    <p:sp>
                      <p:nvSpPr>
                        <p:cNvPr id="681" name="Rectangle 680">
                          <a:extLst>
                            <a:ext uri="{FF2B5EF4-FFF2-40B4-BE49-F238E27FC236}">
                              <a16:creationId xmlns:a16="http://schemas.microsoft.com/office/drawing/2014/main" id="{A67A7373-AAE3-46D4-9022-8A1A4990E64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8760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682" name="Rectangle 681">
                          <a:extLst>
                            <a:ext uri="{FF2B5EF4-FFF2-40B4-BE49-F238E27FC236}">
                              <a16:creationId xmlns:a16="http://schemas.microsoft.com/office/drawing/2014/main" id="{37BF7857-AE46-4781-8AD6-B4C10A000A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62877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  <p:grpSp>
                    <p:nvGrpSpPr>
                      <p:cNvPr id="676" name="Group 675">
                        <a:extLst>
                          <a:ext uri="{FF2B5EF4-FFF2-40B4-BE49-F238E27FC236}">
                            <a16:creationId xmlns:a16="http://schemas.microsoft.com/office/drawing/2014/main" id="{BB577568-705B-4C67-A55F-2651CB25ADB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21903" y="1744317"/>
                        <a:ext cx="606286" cy="139148"/>
                        <a:chOff x="715617" y="1744317"/>
                        <a:chExt cx="606286" cy="139148"/>
                      </a:xfrm>
                    </p:grpSpPr>
                    <p:sp>
                      <p:nvSpPr>
                        <p:cNvPr id="677" name="Rectangle 676">
                          <a:extLst>
                            <a:ext uri="{FF2B5EF4-FFF2-40B4-BE49-F238E27FC236}">
                              <a16:creationId xmlns:a16="http://schemas.microsoft.com/office/drawing/2014/main" id="{A52E42FE-4967-4452-9F1F-5600DD5D36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5617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678" name="Rectangle 677">
                          <a:extLst>
                            <a:ext uri="{FF2B5EF4-FFF2-40B4-BE49-F238E27FC236}">
                              <a16:creationId xmlns:a16="http://schemas.microsoft.com/office/drawing/2014/main" id="{D95C663E-8F83-445C-A6E2-05F75F084CF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4643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 dirty="0"/>
                        </a:p>
                      </p:txBody>
                    </p:sp>
                    <p:sp>
                      <p:nvSpPr>
                        <p:cNvPr id="679" name="Rectangle 678">
                          <a:extLst>
                            <a:ext uri="{FF2B5EF4-FFF2-40B4-BE49-F238E27FC236}">
                              <a16:creationId xmlns:a16="http://schemas.microsoft.com/office/drawing/2014/main" id="{0927969A-7F8F-49A3-BE7A-AC2B33EB77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8760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680" name="Rectangle 679">
                          <a:extLst>
                            <a:ext uri="{FF2B5EF4-FFF2-40B4-BE49-F238E27FC236}">
                              <a16:creationId xmlns:a16="http://schemas.microsoft.com/office/drawing/2014/main" id="{1DF04371-0839-487A-8C84-30D9836CE1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62877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</p:grpSp>
                <p:grpSp>
                  <p:nvGrpSpPr>
                    <p:cNvPr id="665" name="Group 664">
                      <a:extLst>
                        <a:ext uri="{FF2B5EF4-FFF2-40B4-BE49-F238E27FC236}">
                          <a16:creationId xmlns:a16="http://schemas.microsoft.com/office/drawing/2014/main" id="{55F66385-71B3-407A-AAEE-9B45306D97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17911" y="1744317"/>
                      <a:ext cx="909429" cy="139148"/>
                      <a:chOff x="2160103" y="1744317"/>
                      <a:chExt cx="909429" cy="139148"/>
                    </a:xfrm>
                  </p:grpSpPr>
                  <p:grpSp>
                    <p:nvGrpSpPr>
                      <p:cNvPr id="667" name="Group 666">
                        <a:extLst>
                          <a:ext uri="{FF2B5EF4-FFF2-40B4-BE49-F238E27FC236}">
                            <a16:creationId xmlns:a16="http://schemas.microsoft.com/office/drawing/2014/main" id="{7F4DDF5C-26D9-46AB-A239-6CCAC519570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60103" y="1744317"/>
                        <a:ext cx="606286" cy="139148"/>
                        <a:chOff x="715617" y="1744317"/>
                        <a:chExt cx="606286" cy="139148"/>
                      </a:xfrm>
                    </p:grpSpPr>
                    <p:sp>
                      <p:nvSpPr>
                        <p:cNvPr id="671" name="Rectangle 670">
                          <a:extLst>
                            <a:ext uri="{FF2B5EF4-FFF2-40B4-BE49-F238E27FC236}">
                              <a16:creationId xmlns:a16="http://schemas.microsoft.com/office/drawing/2014/main" id="{ADAA4877-5CF0-48F2-AF71-D1EB73AD79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5617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672" name="Rectangle 671">
                          <a:extLst>
                            <a:ext uri="{FF2B5EF4-FFF2-40B4-BE49-F238E27FC236}">
                              <a16:creationId xmlns:a16="http://schemas.microsoft.com/office/drawing/2014/main" id="{77C615BF-AFCB-4073-86EC-76D66CF24F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4643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673" name="Rectangle 672">
                          <a:extLst>
                            <a:ext uri="{FF2B5EF4-FFF2-40B4-BE49-F238E27FC236}">
                              <a16:creationId xmlns:a16="http://schemas.microsoft.com/office/drawing/2014/main" id="{3AD2DC59-3371-46B6-A5AB-6879E1F410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8760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674" name="Rectangle 673">
                          <a:extLst>
                            <a:ext uri="{FF2B5EF4-FFF2-40B4-BE49-F238E27FC236}">
                              <a16:creationId xmlns:a16="http://schemas.microsoft.com/office/drawing/2014/main" id="{00B6DC13-0623-45EA-B962-149E12799D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62877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  <p:grpSp>
                    <p:nvGrpSpPr>
                      <p:cNvPr id="668" name="Group 667">
                        <a:extLst>
                          <a:ext uri="{FF2B5EF4-FFF2-40B4-BE49-F238E27FC236}">
                            <a16:creationId xmlns:a16="http://schemas.microsoft.com/office/drawing/2014/main" id="{DF7C0E09-80E9-4A90-84AE-7FB0E6D2107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751480" y="1744317"/>
                        <a:ext cx="318052" cy="139148"/>
                        <a:chOff x="715617" y="1744317"/>
                        <a:chExt cx="318052" cy="139148"/>
                      </a:xfrm>
                    </p:grpSpPr>
                    <p:sp>
                      <p:nvSpPr>
                        <p:cNvPr id="669" name="Rectangle 668">
                          <a:extLst>
                            <a:ext uri="{FF2B5EF4-FFF2-40B4-BE49-F238E27FC236}">
                              <a16:creationId xmlns:a16="http://schemas.microsoft.com/office/drawing/2014/main" id="{D4D32771-266C-4E90-A9AB-BFCF7DC65B5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5617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670" name="Rectangle 669">
                          <a:extLst>
                            <a:ext uri="{FF2B5EF4-FFF2-40B4-BE49-F238E27FC236}">
                              <a16:creationId xmlns:a16="http://schemas.microsoft.com/office/drawing/2014/main" id="{BB5E1E60-E4E2-44AB-A3A7-D235831A5B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4643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</p:grpSp>
                <p:sp>
                  <p:nvSpPr>
                    <p:cNvPr id="666" name="TextBox 665">
                      <a:extLst>
                        <a:ext uri="{FF2B5EF4-FFF2-40B4-BE49-F238E27FC236}">
                          <a16:creationId xmlns:a16="http://schemas.microsoft.com/office/drawing/2014/main" id="{6226073B-71A6-4F76-A241-FB7D4D732A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27712" y="1651748"/>
                      <a:ext cx="831273" cy="346249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p:txBody>
                </p:sp>
              </p:grpSp>
              <p:grpSp>
                <p:nvGrpSpPr>
                  <p:cNvPr id="691" name="Group 690">
                    <a:extLst>
                      <a:ext uri="{FF2B5EF4-FFF2-40B4-BE49-F238E27FC236}">
                        <a16:creationId xmlns:a16="http://schemas.microsoft.com/office/drawing/2014/main" id="{28430CA5-4E69-41E7-9C21-1F5B2317B0CF}"/>
                      </a:ext>
                    </a:extLst>
                  </p:cNvPr>
                  <p:cNvGrpSpPr/>
                  <p:nvPr/>
                </p:nvGrpSpPr>
                <p:grpSpPr>
                  <a:xfrm>
                    <a:off x="1782736" y="3212726"/>
                    <a:ext cx="2415206" cy="346249"/>
                    <a:chOff x="1012134" y="1665344"/>
                    <a:chExt cx="2415206" cy="346249"/>
                  </a:xfrm>
                </p:grpSpPr>
                <p:grpSp>
                  <p:nvGrpSpPr>
                    <p:cNvPr id="692" name="Group 691">
                      <a:extLst>
                        <a:ext uri="{FF2B5EF4-FFF2-40B4-BE49-F238E27FC236}">
                          <a16:creationId xmlns:a16="http://schemas.microsoft.com/office/drawing/2014/main" id="{3251A8EF-D43C-4F2F-AF23-8AD70FA27C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2134" y="1744147"/>
                      <a:ext cx="909429" cy="139148"/>
                      <a:chOff x="1018760" y="1744317"/>
                      <a:chExt cx="909429" cy="139148"/>
                    </a:xfrm>
                  </p:grpSpPr>
                  <p:grpSp>
                    <p:nvGrpSpPr>
                      <p:cNvPr id="703" name="Group 702">
                        <a:extLst>
                          <a:ext uri="{FF2B5EF4-FFF2-40B4-BE49-F238E27FC236}">
                            <a16:creationId xmlns:a16="http://schemas.microsoft.com/office/drawing/2014/main" id="{E6896F51-2CB7-4C48-82E7-6A4875CFFC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8760" y="1744317"/>
                        <a:ext cx="303143" cy="139148"/>
                        <a:chOff x="1018760" y="1744317"/>
                        <a:chExt cx="303143" cy="139148"/>
                      </a:xfrm>
                    </p:grpSpPr>
                    <p:sp>
                      <p:nvSpPr>
                        <p:cNvPr id="709" name="Rectangle 708">
                          <a:extLst>
                            <a:ext uri="{FF2B5EF4-FFF2-40B4-BE49-F238E27FC236}">
                              <a16:creationId xmlns:a16="http://schemas.microsoft.com/office/drawing/2014/main" id="{39FC77F5-D547-4802-A403-B776FF3D58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8760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710" name="Rectangle 709">
                          <a:extLst>
                            <a:ext uri="{FF2B5EF4-FFF2-40B4-BE49-F238E27FC236}">
                              <a16:creationId xmlns:a16="http://schemas.microsoft.com/office/drawing/2014/main" id="{C6249DF7-BADB-4CA5-95A8-31587DE8F9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62877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  <p:grpSp>
                    <p:nvGrpSpPr>
                      <p:cNvPr id="704" name="Group 703">
                        <a:extLst>
                          <a:ext uri="{FF2B5EF4-FFF2-40B4-BE49-F238E27FC236}">
                            <a16:creationId xmlns:a16="http://schemas.microsoft.com/office/drawing/2014/main" id="{4DED0518-6CCB-4BAC-B4E2-40EDF12BE22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21903" y="1744317"/>
                        <a:ext cx="606286" cy="139148"/>
                        <a:chOff x="715617" y="1744317"/>
                        <a:chExt cx="606286" cy="139148"/>
                      </a:xfrm>
                    </p:grpSpPr>
                    <p:sp>
                      <p:nvSpPr>
                        <p:cNvPr id="705" name="Rectangle 704">
                          <a:extLst>
                            <a:ext uri="{FF2B5EF4-FFF2-40B4-BE49-F238E27FC236}">
                              <a16:creationId xmlns:a16="http://schemas.microsoft.com/office/drawing/2014/main" id="{D3C13A52-2CDB-4513-A22E-1C4AED0CA8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5617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706" name="Rectangle 705">
                          <a:extLst>
                            <a:ext uri="{FF2B5EF4-FFF2-40B4-BE49-F238E27FC236}">
                              <a16:creationId xmlns:a16="http://schemas.microsoft.com/office/drawing/2014/main" id="{B6062210-0163-4FC2-85ED-0256788A616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4643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 dirty="0"/>
                        </a:p>
                      </p:txBody>
                    </p:sp>
                    <p:sp>
                      <p:nvSpPr>
                        <p:cNvPr id="707" name="Rectangle 706">
                          <a:extLst>
                            <a:ext uri="{FF2B5EF4-FFF2-40B4-BE49-F238E27FC236}">
                              <a16:creationId xmlns:a16="http://schemas.microsoft.com/office/drawing/2014/main" id="{9B76CD59-AA17-4A48-A637-C36165D59B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8760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708" name="Rectangle 707">
                          <a:extLst>
                            <a:ext uri="{FF2B5EF4-FFF2-40B4-BE49-F238E27FC236}">
                              <a16:creationId xmlns:a16="http://schemas.microsoft.com/office/drawing/2014/main" id="{473619B4-BAF1-490A-B2E8-12AB8F1E76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62877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</p:grpSp>
                <p:grpSp>
                  <p:nvGrpSpPr>
                    <p:cNvPr id="693" name="Group 692">
                      <a:extLst>
                        <a:ext uri="{FF2B5EF4-FFF2-40B4-BE49-F238E27FC236}">
                          <a16:creationId xmlns:a16="http://schemas.microsoft.com/office/drawing/2014/main" id="{860C0C3C-2B81-471D-8734-7D4679C4D4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17911" y="1744317"/>
                      <a:ext cx="909429" cy="139148"/>
                      <a:chOff x="2160103" y="1744317"/>
                      <a:chExt cx="909429" cy="139148"/>
                    </a:xfrm>
                  </p:grpSpPr>
                  <p:grpSp>
                    <p:nvGrpSpPr>
                      <p:cNvPr id="695" name="Group 694">
                        <a:extLst>
                          <a:ext uri="{FF2B5EF4-FFF2-40B4-BE49-F238E27FC236}">
                            <a16:creationId xmlns:a16="http://schemas.microsoft.com/office/drawing/2014/main" id="{506B7013-2C1A-4567-BEF3-DE99236A4F3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60103" y="1744317"/>
                        <a:ext cx="606286" cy="139148"/>
                        <a:chOff x="715617" y="1744317"/>
                        <a:chExt cx="606286" cy="139148"/>
                      </a:xfrm>
                    </p:grpSpPr>
                    <p:sp>
                      <p:nvSpPr>
                        <p:cNvPr id="699" name="Rectangle 698">
                          <a:extLst>
                            <a:ext uri="{FF2B5EF4-FFF2-40B4-BE49-F238E27FC236}">
                              <a16:creationId xmlns:a16="http://schemas.microsoft.com/office/drawing/2014/main" id="{8FD477EB-E855-4EE3-9167-909E2A1144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5617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700" name="Rectangle 699">
                          <a:extLst>
                            <a:ext uri="{FF2B5EF4-FFF2-40B4-BE49-F238E27FC236}">
                              <a16:creationId xmlns:a16="http://schemas.microsoft.com/office/drawing/2014/main" id="{51DD8757-C43D-456A-98EF-E7E13885A0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4643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701" name="Rectangle 700">
                          <a:extLst>
                            <a:ext uri="{FF2B5EF4-FFF2-40B4-BE49-F238E27FC236}">
                              <a16:creationId xmlns:a16="http://schemas.microsoft.com/office/drawing/2014/main" id="{5B551302-434D-4B3B-A84A-2F694487AB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8760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702" name="Rectangle 701">
                          <a:extLst>
                            <a:ext uri="{FF2B5EF4-FFF2-40B4-BE49-F238E27FC236}">
                              <a16:creationId xmlns:a16="http://schemas.microsoft.com/office/drawing/2014/main" id="{175A4726-5807-4E8F-9597-47D853205C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62877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  <p:grpSp>
                    <p:nvGrpSpPr>
                      <p:cNvPr id="696" name="Group 695">
                        <a:extLst>
                          <a:ext uri="{FF2B5EF4-FFF2-40B4-BE49-F238E27FC236}">
                            <a16:creationId xmlns:a16="http://schemas.microsoft.com/office/drawing/2014/main" id="{7BC7278A-A1F1-4532-A12F-6AAC35C9D2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751480" y="1744317"/>
                        <a:ext cx="318052" cy="139148"/>
                        <a:chOff x="715617" y="1744317"/>
                        <a:chExt cx="318052" cy="139148"/>
                      </a:xfrm>
                    </p:grpSpPr>
                    <p:sp>
                      <p:nvSpPr>
                        <p:cNvPr id="697" name="Rectangle 696">
                          <a:extLst>
                            <a:ext uri="{FF2B5EF4-FFF2-40B4-BE49-F238E27FC236}">
                              <a16:creationId xmlns:a16="http://schemas.microsoft.com/office/drawing/2014/main" id="{176CD292-B130-45D2-BFC2-11AAE32F4C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5617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698" name="Rectangle 697">
                          <a:extLst>
                            <a:ext uri="{FF2B5EF4-FFF2-40B4-BE49-F238E27FC236}">
                              <a16:creationId xmlns:a16="http://schemas.microsoft.com/office/drawing/2014/main" id="{005424A2-68CD-4887-A15A-707FC67A05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4643" y="1744317"/>
                          <a:ext cx="159026" cy="1391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63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</p:grpSp>
                <p:sp>
                  <p:nvSpPr>
                    <p:cNvPr id="694" name="TextBox 693">
                      <a:extLst>
                        <a:ext uri="{FF2B5EF4-FFF2-40B4-BE49-F238E27FC236}">
                          <a16:creationId xmlns:a16="http://schemas.microsoft.com/office/drawing/2014/main" id="{BE07ADCE-AF59-4A1A-835B-74B39E369E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11115" y="1665344"/>
                      <a:ext cx="831273" cy="346249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p:txBody>
                </p:sp>
              </p:grpSp>
            </p:grpSp>
          </p:grpSp>
          <p:sp>
            <p:nvSpPr>
              <p:cNvPr id="714" name="TextBox 713">
                <a:extLst>
                  <a:ext uri="{FF2B5EF4-FFF2-40B4-BE49-F238E27FC236}">
                    <a16:creationId xmlns:a16="http://schemas.microsoft.com/office/drawing/2014/main" id="{4CD11D83-242D-4103-A3CC-6FCE3CEBC2A4}"/>
                  </a:ext>
                </a:extLst>
              </p:cNvPr>
              <p:cNvSpPr txBox="1"/>
              <p:nvPr/>
            </p:nvSpPr>
            <p:spPr>
              <a:xfrm>
                <a:off x="2889676" y="3471845"/>
                <a:ext cx="781493" cy="284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60</a:t>
                </a:r>
              </a:p>
              <a:p>
                <a:endParaRPr lang="en-US" sz="933" dirty="0"/>
              </a:p>
            </p:txBody>
          </p:sp>
        </p:grpSp>
        <p:cxnSp>
          <p:nvCxnSpPr>
            <p:cNvPr id="730" name="Straight Connector 729">
              <a:extLst>
                <a:ext uri="{FF2B5EF4-FFF2-40B4-BE49-F238E27FC236}">
                  <a16:creationId xmlns:a16="http://schemas.microsoft.com/office/drawing/2014/main" id="{F41131DD-1346-43BF-9D97-B4A2E916B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4982" y="2216939"/>
              <a:ext cx="272939" cy="314436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1" name="TextBox 730">
              <a:extLst>
                <a:ext uri="{FF2B5EF4-FFF2-40B4-BE49-F238E27FC236}">
                  <a16:creationId xmlns:a16="http://schemas.microsoft.com/office/drawing/2014/main" id="{B584B121-E29C-4B01-9C61-E6102CEDB401}"/>
                </a:ext>
              </a:extLst>
            </p:cNvPr>
            <p:cNvSpPr txBox="1"/>
            <p:nvPr/>
          </p:nvSpPr>
          <p:spPr>
            <a:xfrm>
              <a:off x="2010401" y="2255560"/>
              <a:ext cx="781493" cy="176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33" dirty="0"/>
                <a:t>32</a:t>
              </a:r>
            </a:p>
          </p:txBody>
        </p:sp>
      </p:grp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D8F291EB-A4F4-4EBD-8F4B-B3B85E479303}"/>
              </a:ext>
            </a:extLst>
          </p:cNvPr>
          <p:cNvCxnSpPr>
            <a:cxnSpLocks/>
          </p:cNvCxnSpPr>
          <p:nvPr/>
        </p:nvCxnSpPr>
        <p:spPr>
          <a:xfrm flipH="1" flipV="1">
            <a:off x="2867063" y="2483918"/>
            <a:ext cx="147464" cy="884692"/>
          </a:xfrm>
          <a:prstGeom prst="line">
            <a:avLst/>
          </a:prstGeom>
          <a:ln w="31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" name="TextBox 746">
            <a:extLst>
              <a:ext uri="{FF2B5EF4-FFF2-40B4-BE49-F238E27FC236}">
                <a16:creationId xmlns:a16="http://schemas.microsoft.com/office/drawing/2014/main" id="{AC0D90C1-4712-4A5A-8581-D9AB26D07519}"/>
              </a:ext>
            </a:extLst>
          </p:cNvPr>
          <p:cNvSpPr txBox="1"/>
          <p:nvPr/>
        </p:nvSpPr>
        <p:spPr>
          <a:xfrm>
            <a:off x="7350135" y="3187834"/>
            <a:ext cx="3906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Pooling size 5, stride 5</a:t>
            </a:r>
          </a:p>
        </p:txBody>
      </p:sp>
      <p:sp>
        <p:nvSpPr>
          <p:cNvPr id="748" name="TextBox 747">
            <a:extLst>
              <a:ext uri="{FF2B5EF4-FFF2-40B4-BE49-F238E27FC236}">
                <a16:creationId xmlns:a16="http://schemas.microsoft.com/office/drawing/2014/main" id="{B756A205-65BE-4C7E-9785-7909325D8405}"/>
              </a:ext>
            </a:extLst>
          </p:cNvPr>
          <p:cNvSpPr txBox="1"/>
          <p:nvPr/>
        </p:nvSpPr>
        <p:spPr>
          <a:xfrm>
            <a:off x="847337" y="3005234"/>
            <a:ext cx="1597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Max pooling layer </a:t>
            </a:r>
          </a:p>
          <a:p>
            <a:r>
              <a:rPr lang="en-US" sz="1000" dirty="0"/>
              <a:t>(bs, 60, 32)</a:t>
            </a:r>
          </a:p>
        </p:txBody>
      </p:sp>
      <p:cxnSp>
        <p:nvCxnSpPr>
          <p:cNvPr id="749" name="Straight Connector 748">
            <a:extLst>
              <a:ext uri="{FF2B5EF4-FFF2-40B4-BE49-F238E27FC236}">
                <a16:creationId xmlns:a16="http://schemas.microsoft.com/office/drawing/2014/main" id="{0C07844F-EBE5-477C-89AF-29C809D84170}"/>
              </a:ext>
            </a:extLst>
          </p:cNvPr>
          <p:cNvCxnSpPr>
            <a:cxnSpLocks/>
          </p:cNvCxnSpPr>
          <p:nvPr/>
        </p:nvCxnSpPr>
        <p:spPr>
          <a:xfrm flipV="1">
            <a:off x="4469198" y="1618118"/>
            <a:ext cx="458281" cy="685503"/>
          </a:xfrm>
          <a:prstGeom prst="line">
            <a:avLst/>
          </a:prstGeom>
          <a:ln w="31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0" name="Straight Connector 759">
            <a:extLst>
              <a:ext uri="{FF2B5EF4-FFF2-40B4-BE49-F238E27FC236}">
                <a16:creationId xmlns:a16="http://schemas.microsoft.com/office/drawing/2014/main" id="{7675C2B5-1FB0-42A5-816B-6852DDE8439A}"/>
              </a:ext>
            </a:extLst>
          </p:cNvPr>
          <p:cNvCxnSpPr>
            <a:cxnSpLocks/>
          </p:cNvCxnSpPr>
          <p:nvPr/>
        </p:nvCxnSpPr>
        <p:spPr>
          <a:xfrm flipV="1">
            <a:off x="4265033" y="1609999"/>
            <a:ext cx="28416" cy="703587"/>
          </a:xfrm>
          <a:prstGeom prst="line">
            <a:avLst/>
          </a:prstGeom>
          <a:ln w="31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00750BB0-844F-4F22-A580-D96B61B6C28A}"/>
              </a:ext>
            </a:extLst>
          </p:cNvPr>
          <p:cNvCxnSpPr>
            <a:cxnSpLocks/>
          </p:cNvCxnSpPr>
          <p:nvPr/>
        </p:nvCxnSpPr>
        <p:spPr>
          <a:xfrm flipH="1" flipV="1">
            <a:off x="3960016" y="746037"/>
            <a:ext cx="337949" cy="686040"/>
          </a:xfrm>
          <a:prstGeom prst="line">
            <a:avLst/>
          </a:prstGeom>
          <a:ln w="31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87316A25-4B69-4B5B-B07E-A62E23B8DB26}"/>
              </a:ext>
            </a:extLst>
          </p:cNvPr>
          <p:cNvCxnSpPr>
            <a:cxnSpLocks/>
          </p:cNvCxnSpPr>
          <p:nvPr/>
        </p:nvCxnSpPr>
        <p:spPr>
          <a:xfrm flipH="1" flipV="1">
            <a:off x="4540975" y="731061"/>
            <a:ext cx="368255" cy="698376"/>
          </a:xfrm>
          <a:prstGeom prst="line">
            <a:avLst/>
          </a:prstGeom>
          <a:ln w="31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7" name="TextBox 796">
            <a:extLst>
              <a:ext uri="{FF2B5EF4-FFF2-40B4-BE49-F238E27FC236}">
                <a16:creationId xmlns:a16="http://schemas.microsoft.com/office/drawing/2014/main" id="{F22A4E7F-EBBF-48C3-BC01-94D3B41E8C4A}"/>
              </a:ext>
            </a:extLst>
          </p:cNvPr>
          <p:cNvSpPr txBox="1"/>
          <p:nvPr/>
        </p:nvSpPr>
        <p:spPr>
          <a:xfrm>
            <a:off x="847335" y="4022273"/>
            <a:ext cx="141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Conv layer x5</a:t>
            </a:r>
          </a:p>
          <a:p>
            <a:r>
              <a:rPr lang="en-US" sz="1000" dirty="0"/>
              <a:t>(bs, 60, 64)</a:t>
            </a:r>
          </a:p>
        </p:txBody>
      </p:sp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BA80B9E3-3E2C-4E95-9297-9C8CDD1B973E}"/>
              </a:ext>
            </a:extLst>
          </p:cNvPr>
          <p:cNvGrpSpPr/>
          <p:nvPr/>
        </p:nvGrpSpPr>
        <p:grpSpPr>
          <a:xfrm>
            <a:off x="2482829" y="4118731"/>
            <a:ext cx="3802884" cy="978220"/>
            <a:chOff x="1880409" y="2961273"/>
            <a:chExt cx="2852163" cy="733665"/>
          </a:xfrm>
        </p:grpSpPr>
        <p:grpSp>
          <p:nvGrpSpPr>
            <p:cNvPr id="1008" name="Group 1007">
              <a:extLst>
                <a:ext uri="{FF2B5EF4-FFF2-40B4-BE49-F238E27FC236}">
                  <a16:creationId xmlns:a16="http://schemas.microsoft.com/office/drawing/2014/main" id="{2C6C5D40-6A1B-4F7B-AC97-5F9E9EBC995C}"/>
                </a:ext>
              </a:extLst>
            </p:cNvPr>
            <p:cNvGrpSpPr/>
            <p:nvPr/>
          </p:nvGrpSpPr>
          <p:grpSpPr>
            <a:xfrm>
              <a:off x="1880409" y="2961273"/>
              <a:ext cx="2852163" cy="733665"/>
              <a:chOff x="2010401" y="2216939"/>
              <a:chExt cx="2852163" cy="733665"/>
            </a:xfrm>
          </p:grpSpPr>
          <p:grpSp>
            <p:nvGrpSpPr>
              <p:cNvPr id="1009" name="Group 1008">
                <a:extLst>
                  <a:ext uri="{FF2B5EF4-FFF2-40B4-BE49-F238E27FC236}">
                    <a16:creationId xmlns:a16="http://schemas.microsoft.com/office/drawing/2014/main" id="{EADCB524-28E0-4259-AA3B-6CD6EA76A3EA}"/>
                  </a:ext>
                </a:extLst>
              </p:cNvPr>
              <p:cNvGrpSpPr/>
              <p:nvPr/>
            </p:nvGrpSpPr>
            <p:grpSpPr>
              <a:xfrm>
                <a:off x="2182471" y="2225063"/>
                <a:ext cx="2680093" cy="725541"/>
                <a:chOff x="1689098" y="3129478"/>
                <a:chExt cx="2680093" cy="725541"/>
              </a:xfrm>
            </p:grpSpPr>
            <p:grpSp>
              <p:nvGrpSpPr>
                <p:cNvPr id="1012" name="Group 1011">
                  <a:extLst>
                    <a:ext uri="{FF2B5EF4-FFF2-40B4-BE49-F238E27FC236}">
                      <a16:creationId xmlns:a16="http://schemas.microsoft.com/office/drawing/2014/main" id="{E0845488-8968-4E02-8FAE-242CE419E7EA}"/>
                    </a:ext>
                  </a:extLst>
                </p:cNvPr>
                <p:cNvGrpSpPr/>
                <p:nvPr/>
              </p:nvGrpSpPr>
              <p:grpSpPr>
                <a:xfrm>
                  <a:off x="1689098" y="3129478"/>
                  <a:ext cx="2680093" cy="444850"/>
                  <a:chOff x="1689098" y="3129478"/>
                  <a:chExt cx="2680093" cy="444850"/>
                </a:xfrm>
              </p:grpSpPr>
              <p:cxnSp>
                <p:nvCxnSpPr>
                  <p:cNvPr id="1014" name="Straight Connector 1013">
                    <a:extLst>
                      <a:ext uri="{FF2B5EF4-FFF2-40B4-BE49-F238E27FC236}">
                        <a16:creationId xmlns:a16="http://schemas.microsoft.com/office/drawing/2014/main" id="{DC8B12CB-D179-426D-B36E-BAF2C20362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689098" y="3570422"/>
                    <a:ext cx="2419851" cy="3906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15" name="Group 1014">
                    <a:extLst>
                      <a:ext uri="{FF2B5EF4-FFF2-40B4-BE49-F238E27FC236}">
                        <a16:creationId xmlns:a16="http://schemas.microsoft.com/office/drawing/2014/main" id="{79D428FB-0F6E-4012-B5BE-71F94646C410}"/>
                      </a:ext>
                    </a:extLst>
                  </p:cNvPr>
                  <p:cNvGrpSpPr/>
                  <p:nvPr/>
                </p:nvGrpSpPr>
                <p:grpSpPr>
                  <a:xfrm>
                    <a:off x="1782736" y="3129478"/>
                    <a:ext cx="2586455" cy="301369"/>
                    <a:chOff x="1782736" y="3129478"/>
                    <a:chExt cx="2586455" cy="301369"/>
                  </a:xfrm>
                </p:grpSpPr>
                <p:grpSp>
                  <p:nvGrpSpPr>
                    <p:cNvPr id="1016" name="Group 1015">
                      <a:extLst>
                        <a:ext uri="{FF2B5EF4-FFF2-40B4-BE49-F238E27FC236}">
                          <a16:creationId xmlns:a16="http://schemas.microsoft.com/office/drawing/2014/main" id="{264688B7-2988-4299-8840-474620F17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53985" y="3129478"/>
                      <a:ext cx="2415206" cy="139318"/>
                      <a:chOff x="1012134" y="1744147"/>
                      <a:chExt cx="2415206" cy="139318"/>
                    </a:xfrm>
                  </p:grpSpPr>
                  <p:grpSp>
                    <p:nvGrpSpPr>
                      <p:cNvPr id="1057" name="Group 1056">
                        <a:extLst>
                          <a:ext uri="{FF2B5EF4-FFF2-40B4-BE49-F238E27FC236}">
                            <a16:creationId xmlns:a16="http://schemas.microsoft.com/office/drawing/2014/main" id="{7B661219-609B-4098-B57F-025C5927360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2134" y="1744147"/>
                        <a:ext cx="909429" cy="139148"/>
                        <a:chOff x="1018760" y="1744317"/>
                        <a:chExt cx="909429" cy="139148"/>
                      </a:xfrm>
                    </p:grpSpPr>
                    <p:grpSp>
                      <p:nvGrpSpPr>
                        <p:cNvPr id="1068" name="Group 1067">
                          <a:extLst>
                            <a:ext uri="{FF2B5EF4-FFF2-40B4-BE49-F238E27FC236}">
                              <a16:creationId xmlns:a16="http://schemas.microsoft.com/office/drawing/2014/main" id="{EFF59BCE-5DAB-4D10-95B6-4ECE6645DB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18760" y="1744317"/>
                          <a:ext cx="303143" cy="139148"/>
                          <a:chOff x="1018760" y="1744317"/>
                          <a:chExt cx="303143" cy="139148"/>
                        </a:xfrm>
                      </p:grpSpPr>
                      <p:sp>
                        <p:nvSpPr>
                          <p:cNvPr id="1074" name="Rectangle 1073">
                            <a:extLst>
                              <a:ext uri="{FF2B5EF4-FFF2-40B4-BE49-F238E27FC236}">
                                <a16:creationId xmlns:a16="http://schemas.microsoft.com/office/drawing/2014/main" id="{3BA12568-0E13-49AE-B842-EB55573EDB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8760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075" name="Rectangle 1074">
                            <a:extLst>
                              <a:ext uri="{FF2B5EF4-FFF2-40B4-BE49-F238E27FC236}">
                                <a16:creationId xmlns:a16="http://schemas.microsoft.com/office/drawing/2014/main" id="{503BF3E6-EE18-4BA1-85A6-541647BF51C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6287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</p:grpSp>
                    <p:grpSp>
                      <p:nvGrpSpPr>
                        <p:cNvPr id="1069" name="Group 1068">
                          <a:extLst>
                            <a:ext uri="{FF2B5EF4-FFF2-40B4-BE49-F238E27FC236}">
                              <a16:creationId xmlns:a16="http://schemas.microsoft.com/office/drawing/2014/main" id="{161AAF39-98B7-4D55-AC02-57E1ADD026F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321903" y="1744317"/>
                          <a:ext cx="606286" cy="139148"/>
                          <a:chOff x="715617" y="1744317"/>
                          <a:chExt cx="606286" cy="139148"/>
                        </a:xfrm>
                      </p:grpSpPr>
                      <p:sp>
                        <p:nvSpPr>
                          <p:cNvPr id="1070" name="Rectangle 1069">
                            <a:extLst>
                              <a:ext uri="{FF2B5EF4-FFF2-40B4-BE49-F238E27FC236}">
                                <a16:creationId xmlns:a16="http://schemas.microsoft.com/office/drawing/2014/main" id="{00DF726F-B78E-4254-8D2A-31988F62AC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61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071" name="Rectangle 1070">
                            <a:extLst>
                              <a:ext uri="{FF2B5EF4-FFF2-40B4-BE49-F238E27FC236}">
                                <a16:creationId xmlns:a16="http://schemas.microsoft.com/office/drawing/2014/main" id="{56D31B85-5FF8-403F-93E6-D3CA20CC87E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4643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 dirty="0"/>
                          </a:p>
                        </p:txBody>
                      </p:sp>
                      <p:sp>
                        <p:nvSpPr>
                          <p:cNvPr id="1072" name="Rectangle 1071">
                            <a:extLst>
                              <a:ext uri="{FF2B5EF4-FFF2-40B4-BE49-F238E27FC236}">
                                <a16:creationId xmlns:a16="http://schemas.microsoft.com/office/drawing/2014/main" id="{8C015549-1E1A-4FDA-B9DB-21DA872A022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8760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073" name="Rectangle 1072">
                            <a:extLst>
                              <a:ext uri="{FF2B5EF4-FFF2-40B4-BE49-F238E27FC236}">
                                <a16:creationId xmlns:a16="http://schemas.microsoft.com/office/drawing/2014/main" id="{61C527B8-AD0E-4C24-8810-19F3518C921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6287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</p:grpSp>
                  </p:grpSp>
                  <p:grpSp>
                    <p:nvGrpSpPr>
                      <p:cNvPr id="1058" name="Group 1057">
                        <a:extLst>
                          <a:ext uri="{FF2B5EF4-FFF2-40B4-BE49-F238E27FC236}">
                            <a16:creationId xmlns:a16="http://schemas.microsoft.com/office/drawing/2014/main" id="{2BD6B745-0E65-44F7-AC26-DCAD3769769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17911" y="1744317"/>
                        <a:ext cx="909429" cy="139148"/>
                        <a:chOff x="2160103" y="1744317"/>
                        <a:chExt cx="909429" cy="139148"/>
                      </a:xfrm>
                    </p:grpSpPr>
                    <p:grpSp>
                      <p:nvGrpSpPr>
                        <p:cNvPr id="1060" name="Group 1059">
                          <a:extLst>
                            <a:ext uri="{FF2B5EF4-FFF2-40B4-BE49-F238E27FC236}">
                              <a16:creationId xmlns:a16="http://schemas.microsoft.com/office/drawing/2014/main" id="{49CF03FF-511F-4AC7-BA46-6CEE04809D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60103" y="1744317"/>
                          <a:ext cx="606286" cy="139148"/>
                          <a:chOff x="715617" y="1744317"/>
                          <a:chExt cx="606286" cy="139148"/>
                        </a:xfrm>
                      </p:grpSpPr>
                      <p:sp>
                        <p:nvSpPr>
                          <p:cNvPr id="1064" name="Rectangle 1063">
                            <a:extLst>
                              <a:ext uri="{FF2B5EF4-FFF2-40B4-BE49-F238E27FC236}">
                                <a16:creationId xmlns:a16="http://schemas.microsoft.com/office/drawing/2014/main" id="{952B525E-2EC5-4CFA-963F-1DB6037C94F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61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065" name="Rectangle 1064">
                            <a:extLst>
                              <a:ext uri="{FF2B5EF4-FFF2-40B4-BE49-F238E27FC236}">
                                <a16:creationId xmlns:a16="http://schemas.microsoft.com/office/drawing/2014/main" id="{AAD8B3B9-35A6-4293-A356-544427E414C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4643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066" name="Rectangle 1065">
                            <a:extLst>
                              <a:ext uri="{FF2B5EF4-FFF2-40B4-BE49-F238E27FC236}">
                                <a16:creationId xmlns:a16="http://schemas.microsoft.com/office/drawing/2014/main" id="{A83727BB-D2EC-4F55-9E58-C53D5675FFC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8760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067" name="Rectangle 1066">
                            <a:extLst>
                              <a:ext uri="{FF2B5EF4-FFF2-40B4-BE49-F238E27FC236}">
                                <a16:creationId xmlns:a16="http://schemas.microsoft.com/office/drawing/2014/main" id="{DEC7F1CF-C96B-4F9F-A18C-CFD2923CB72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6287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</p:grpSp>
                    <p:grpSp>
                      <p:nvGrpSpPr>
                        <p:cNvPr id="1061" name="Group 1060">
                          <a:extLst>
                            <a:ext uri="{FF2B5EF4-FFF2-40B4-BE49-F238E27FC236}">
                              <a16:creationId xmlns:a16="http://schemas.microsoft.com/office/drawing/2014/main" id="{E8113271-B803-4204-9DBF-CDA49043BCE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751480" y="1744317"/>
                          <a:ext cx="318052" cy="139148"/>
                          <a:chOff x="715617" y="1744317"/>
                          <a:chExt cx="318052" cy="139148"/>
                        </a:xfrm>
                      </p:grpSpPr>
                      <p:sp>
                        <p:nvSpPr>
                          <p:cNvPr id="1062" name="Rectangle 1061">
                            <a:extLst>
                              <a:ext uri="{FF2B5EF4-FFF2-40B4-BE49-F238E27FC236}">
                                <a16:creationId xmlns:a16="http://schemas.microsoft.com/office/drawing/2014/main" id="{2AC9D122-97F2-4928-8144-ACDBB791F24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61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063" name="Rectangle 1062">
                            <a:extLst>
                              <a:ext uri="{FF2B5EF4-FFF2-40B4-BE49-F238E27FC236}">
                                <a16:creationId xmlns:a16="http://schemas.microsoft.com/office/drawing/2014/main" id="{09B89310-7ED5-48A4-8E3E-08FB662389E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4643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017" name="Group 1016">
                      <a:extLst>
                        <a:ext uri="{FF2B5EF4-FFF2-40B4-BE49-F238E27FC236}">
                          <a16:creationId xmlns:a16="http://schemas.microsoft.com/office/drawing/2014/main" id="{6B92BC95-712A-4CFC-BA5F-FA636E8349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69447" y="3210772"/>
                      <a:ext cx="2415206" cy="139318"/>
                      <a:chOff x="1012134" y="1744147"/>
                      <a:chExt cx="2415206" cy="139318"/>
                    </a:xfrm>
                  </p:grpSpPr>
                  <p:grpSp>
                    <p:nvGrpSpPr>
                      <p:cNvPr id="1038" name="Group 1037">
                        <a:extLst>
                          <a:ext uri="{FF2B5EF4-FFF2-40B4-BE49-F238E27FC236}">
                            <a16:creationId xmlns:a16="http://schemas.microsoft.com/office/drawing/2014/main" id="{6438DC38-D062-4CF9-A154-A10EFDEC9FD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2134" y="1744147"/>
                        <a:ext cx="909429" cy="139148"/>
                        <a:chOff x="1018760" y="1744317"/>
                        <a:chExt cx="909429" cy="139148"/>
                      </a:xfrm>
                    </p:grpSpPr>
                    <p:grpSp>
                      <p:nvGrpSpPr>
                        <p:cNvPr id="1049" name="Group 1048">
                          <a:extLst>
                            <a:ext uri="{FF2B5EF4-FFF2-40B4-BE49-F238E27FC236}">
                              <a16:creationId xmlns:a16="http://schemas.microsoft.com/office/drawing/2014/main" id="{186AE51C-70F0-43A1-92CB-5FE6A100FFB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18760" y="1744317"/>
                          <a:ext cx="303143" cy="139148"/>
                          <a:chOff x="1018760" y="1744317"/>
                          <a:chExt cx="303143" cy="139148"/>
                        </a:xfrm>
                      </p:grpSpPr>
                      <p:sp>
                        <p:nvSpPr>
                          <p:cNvPr id="1055" name="Rectangle 1054">
                            <a:extLst>
                              <a:ext uri="{FF2B5EF4-FFF2-40B4-BE49-F238E27FC236}">
                                <a16:creationId xmlns:a16="http://schemas.microsoft.com/office/drawing/2014/main" id="{B2EFBCAB-C2F7-4B5B-95F6-D91D6A899DA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8760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056" name="Rectangle 1055">
                            <a:extLst>
                              <a:ext uri="{FF2B5EF4-FFF2-40B4-BE49-F238E27FC236}">
                                <a16:creationId xmlns:a16="http://schemas.microsoft.com/office/drawing/2014/main" id="{AF31DD09-9895-498B-826C-4BE7A5BB460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6287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</p:grpSp>
                    <p:grpSp>
                      <p:nvGrpSpPr>
                        <p:cNvPr id="1050" name="Group 1049">
                          <a:extLst>
                            <a:ext uri="{FF2B5EF4-FFF2-40B4-BE49-F238E27FC236}">
                              <a16:creationId xmlns:a16="http://schemas.microsoft.com/office/drawing/2014/main" id="{D35ED4D7-2AED-4B61-A395-C11E001D3DB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321903" y="1744317"/>
                          <a:ext cx="606286" cy="139148"/>
                          <a:chOff x="715617" y="1744317"/>
                          <a:chExt cx="606286" cy="139148"/>
                        </a:xfrm>
                      </p:grpSpPr>
                      <p:sp>
                        <p:nvSpPr>
                          <p:cNvPr id="1051" name="Rectangle 1050">
                            <a:extLst>
                              <a:ext uri="{FF2B5EF4-FFF2-40B4-BE49-F238E27FC236}">
                                <a16:creationId xmlns:a16="http://schemas.microsoft.com/office/drawing/2014/main" id="{23779A32-06E1-4AC5-912C-A4DA1CF089C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61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052" name="Rectangle 1051">
                            <a:extLst>
                              <a:ext uri="{FF2B5EF4-FFF2-40B4-BE49-F238E27FC236}">
                                <a16:creationId xmlns:a16="http://schemas.microsoft.com/office/drawing/2014/main" id="{CEAE6976-9F57-4D45-A3CA-8BB9DF84A5D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4643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 dirty="0"/>
                          </a:p>
                        </p:txBody>
                      </p:sp>
                      <p:sp>
                        <p:nvSpPr>
                          <p:cNvPr id="1053" name="Rectangle 1052">
                            <a:extLst>
                              <a:ext uri="{FF2B5EF4-FFF2-40B4-BE49-F238E27FC236}">
                                <a16:creationId xmlns:a16="http://schemas.microsoft.com/office/drawing/2014/main" id="{A74BF6F3-B560-475B-A53B-DA0E3771EC0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8760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054" name="Rectangle 1053">
                            <a:extLst>
                              <a:ext uri="{FF2B5EF4-FFF2-40B4-BE49-F238E27FC236}">
                                <a16:creationId xmlns:a16="http://schemas.microsoft.com/office/drawing/2014/main" id="{A5C0557D-C215-4945-8BF6-D1E01EDBBAC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6287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</p:grpSp>
                  </p:grpSp>
                  <p:grpSp>
                    <p:nvGrpSpPr>
                      <p:cNvPr id="1039" name="Group 1038">
                        <a:extLst>
                          <a:ext uri="{FF2B5EF4-FFF2-40B4-BE49-F238E27FC236}">
                            <a16:creationId xmlns:a16="http://schemas.microsoft.com/office/drawing/2014/main" id="{7A419D6E-D047-4A01-9BF4-9BE4C527753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17911" y="1744317"/>
                        <a:ext cx="909429" cy="139148"/>
                        <a:chOff x="2160103" y="1744317"/>
                        <a:chExt cx="909429" cy="139148"/>
                      </a:xfrm>
                    </p:grpSpPr>
                    <p:grpSp>
                      <p:nvGrpSpPr>
                        <p:cNvPr id="1041" name="Group 1040">
                          <a:extLst>
                            <a:ext uri="{FF2B5EF4-FFF2-40B4-BE49-F238E27FC236}">
                              <a16:creationId xmlns:a16="http://schemas.microsoft.com/office/drawing/2014/main" id="{EE76676D-C0F3-4B04-AD42-DE50AA1797E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60103" y="1744317"/>
                          <a:ext cx="606286" cy="139148"/>
                          <a:chOff x="715617" y="1744317"/>
                          <a:chExt cx="606286" cy="139148"/>
                        </a:xfrm>
                      </p:grpSpPr>
                      <p:sp>
                        <p:nvSpPr>
                          <p:cNvPr id="1045" name="Rectangle 1044">
                            <a:extLst>
                              <a:ext uri="{FF2B5EF4-FFF2-40B4-BE49-F238E27FC236}">
                                <a16:creationId xmlns:a16="http://schemas.microsoft.com/office/drawing/2014/main" id="{2CDE92CE-15F0-4E17-A186-CEE7B278D1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61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046" name="Rectangle 1045">
                            <a:extLst>
                              <a:ext uri="{FF2B5EF4-FFF2-40B4-BE49-F238E27FC236}">
                                <a16:creationId xmlns:a16="http://schemas.microsoft.com/office/drawing/2014/main" id="{78224EF8-556D-43C3-B163-2B4256835FF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4643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047" name="Rectangle 1046">
                            <a:extLst>
                              <a:ext uri="{FF2B5EF4-FFF2-40B4-BE49-F238E27FC236}">
                                <a16:creationId xmlns:a16="http://schemas.microsoft.com/office/drawing/2014/main" id="{F20DD7D4-752C-445E-BA4A-327D8700E6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8760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048" name="Rectangle 1047">
                            <a:extLst>
                              <a:ext uri="{FF2B5EF4-FFF2-40B4-BE49-F238E27FC236}">
                                <a16:creationId xmlns:a16="http://schemas.microsoft.com/office/drawing/2014/main" id="{24EDAF96-D974-445B-B324-37C58A8415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6287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</p:grpSp>
                    <p:grpSp>
                      <p:nvGrpSpPr>
                        <p:cNvPr id="1042" name="Group 1041">
                          <a:extLst>
                            <a:ext uri="{FF2B5EF4-FFF2-40B4-BE49-F238E27FC236}">
                              <a16:creationId xmlns:a16="http://schemas.microsoft.com/office/drawing/2014/main" id="{4130785E-BAE1-4D66-8643-9F9F0DAADD0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751480" y="1744317"/>
                          <a:ext cx="318052" cy="139148"/>
                          <a:chOff x="715617" y="1744317"/>
                          <a:chExt cx="318052" cy="139148"/>
                        </a:xfrm>
                      </p:grpSpPr>
                      <p:sp>
                        <p:nvSpPr>
                          <p:cNvPr id="1043" name="Rectangle 1042">
                            <a:extLst>
                              <a:ext uri="{FF2B5EF4-FFF2-40B4-BE49-F238E27FC236}">
                                <a16:creationId xmlns:a16="http://schemas.microsoft.com/office/drawing/2014/main" id="{A5ACC8E9-90DD-4F34-AA68-65EF5EE609B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61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044" name="Rectangle 1043">
                            <a:extLst>
                              <a:ext uri="{FF2B5EF4-FFF2-40B4-BE49-F238E27FC236}">
                                <a16:creationId xmlns:a16="http://schemas.microsoft.com/office/drawing/2014/main" id="{BE437E66-E0F5-4B14-AF99-FD6DD1CA70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4643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018" name="Group 1017">
                      <a:extLst>
                        <a:ext uri="{FF2B5EF4-FFF2-40B4-BE49-F238E27FC236}">
                          <a16:creationId xmlns:a16="http://schemas.microsoft.com/office/drawing/2014/main" id="{55D0FB51-4E4B-4F53-AB8C-ACEF1A4896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82736" y="3291529"/>
                      <a:ext cx="2415206" cy="139318"/>
                      <a:chOff x="1012134" y="1744147"/>
                      <a:chExt cx="2415206" cy="139318"/>
                    </a:xfrm>
                  </p:grpSpPr>
                  <p:grpSp>
                    <p:nvGrpSpPr>
                      <p:cNvPr id="1019" name="Group 1018">
                        <a:extLst>
                          <a:ext uri="{FF2B5EF4-FFF2-40B4-BE49-F238E27FC236}">
                            <a16:creationId xmlns:a16="http://schemas.microsoft.com/office/drawing/2014/main" id="{3327378C-7601-425C-B8D5-9DF729A1CC3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2134" y="1744147"/>
                        <a:ext cx="909429" cy="139148"/>
                        <a:chOff x="1018760" y="1744317"/>
                        <a:chExt cx="909429" cy="139148"/>
                      </a:xfrm>
                    </p:grpSpPr>
                    <p:grpSp>
                      <p:nvGrpSpPr>
                        <p:cNvPr id="1030" name="Group 1029">
                          <a:extLst>
                            <a:ext uri="{FF2B5EF4-FFF2-40B4-BE49-F238E27FC236}">
                              <a16:creationId xmlns:a16="http://schemas.microsoft.com/office/drawing/2014/main" id="{25B30A96-4610-48AF-8533-5BF2E7DA96B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18760" y="1744317"/>
                          <a:ext cx="303143" cy="139148"/>
                          <a:chOff x="1018760" y="1744317"/>
                          <a:chExt cx="303143" cy="139148"/>
                        </a:xfrm>
                      </p:grpSpPr>
                      <p:sp>
                        <p:nvSpPr>
                          <p:cNvPr id="1036" name="Rectangle 1035">
                            <a:extLst>
                              <a:ext uri="{FF2B5EF4-FFF2-40B4-BE49-F238E27FC236}">
                                <a16:creationId xmlns:a16="http://schemas.microsoft.com/office/drawing/2014/main" id="{3F9D0089-A38B-431B-9495-0FA5CC0D68A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8760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037" name="Rectangle 1036">
                            <a:extLst>
                              <a:ext uri="{FF2B5EF4-FFF2-40B4-BE49-F238E27FC236}">
                                <a16:creationId xmlns:a16="http://schemas.microsoft.com/office/drawing/2014/main" id="{5CA6BED3-029C-4D7B-A44F-3B0E60E40B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6287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</p:grpSp>
                    <p:grpSp>
                      <p:nvGrpSpPr>
                        <p:cNvPr id="1031" name="Group 1030">
                          <a:extLst>
                            <a:ext uri="{FF2B5EF4-FFF2-40B4-BE49-F238E27FC236}">
                              <a16:creationId xmlns:a16="http://schemas.microsoft.com/office/drawing/2014/main" id="{4BE6DBCA-E223-4F49-80C2-E1F9DC31DE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321903" y="1744317"/>
                          <a:ext cx="606286" cy="139148"/>
                          <a:chOff x="715617" y="1744317"/>
                          <a:chExt cx="606286" cy="139148"/>
                        </a:xfrm>
                      </p:grpSpPr>
                      <p:sp>
                        <p:nvSpPr>
                          <p:cNvPr id="1032" name="Rectangle 1031">
                            <a:extLst>
                              <a:ext uri="{FF2B5EF4-FFF2-40B4-BE49-F238E27FC236}">
                                <a16:creationId xmlns:a16="http://schemas.microsoft.com/office/drawing/2014/main" id="{E287B851-C1E6-4D0E-B99A-6CF819C5FC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61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033" name="Rectangle 1032">
                            <a:extLst>
                              <a:ext uri="{FF2B5EF4-FFF2-40B4-BE49-F238E27FC236}">
                                <a16:creationId xmlns:a16="http://schemas.microsoft.com/office/drawing/2014/main" id="{5EC2DE7A-C478-4DB2-B7EE-5DB4FE1FFC6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4643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 dirty="0"/>
                          </a:p>
                        </p:txBody>
                      </p:sp>
                      <p:sp>
                        <p:nvSpPr>
                          <p:cNvPr id="1034" name="Rectangle 1033">
                            <a:extLst>
                              <a:ext uri="{FF2B5EF4-FFF2-40B4-BE49-F238E27FC236}">
                                <a16:creationId xmlns:a16="http://schemas.microsoft.com/office/drawing/2014/main" id="{7C44830F-1003-401C-83AA-4B31E9BF57B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8760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035" name="Rectangle 1034">
                            <a:extLst>
                              <a:ext uri="{FF2B5EF4-FFF2-40B4-BE49-F238E27FC236}">
                                <a16:creationId xmlns:a16="http://schemas.microsoft.com/office/drawing/2014/main" id="{BB896F5D-6AF2-4B40-98C4-932BE5574D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6287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</p:grpSp>
                  </p:grpSp>
                  <p:grpSp>
                    <p:nvGrpSpPr>
                      <p:cNvPr id="1020" name="Group 1019">
                        <a:extLst>
                          <a:ext uri="{FF2B5EF4-FFF2-40B4-BE49-F238E27FC236}">
                            <a16:creationId xmlns:a16="http://schemas.microsoft.com/office/drawing/2014/main" id="{088BFD49-CA6E-4452-B757-4FA1F846347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17911" y="1744317"/>
                        <a:ext cx="909429" cy="139148"/>
                        <a:chOff x="2160103" y="1744317"/>
                        <a:chExt cx="909429" cy="139148"/>
                      </a:xfrm>
                    </p:grpSpPr>
                    <p:grpSp>
                      <p:nvGrpSpPr>
                        <p:cNvPr id="1022" name="Group 1021">
                          <a:extLst>
                            <a:ext uri="{FF2B5EF4-FFF2-40B4-BE49-F238E27FC236}">
                              <a16:creationId xmlns:a16="http://schemas.microsoft.com/office/drawing/2014/main" id="{66EDEC2A-BA1B-4ADF-9ADD-3BB68F1387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60103" y="1744317"/>
                          <a:ext cx="606286" cy="139148"/>
                          <a:chOff x="715617" y="1744317"/>
                          <a:chExt cx="606286" cy="139148"/>
                        </a:xfrm>
                      </p:grpSpPr>
                      <p:sp>
                        <p:nvSpPr>
                          <p:cNvPr id="1026" name="Rectangle 1025">
                            <a:extLst>
                              <a:ext uri="{FF2B5EF4-FFF2-40B4-BE49-F238E27FC236}">
                                <a16:creationId xmlns:a16="http://schemas.microsoft.com/office/drawing/2014/main" id="{E2EE5746-B866-4FE5-BBFE-2B6D6011D54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61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027" name="Rectangle 1026">
                            <a:extLst>
                              <a:ext uri="{FF2B5EF4-FFF2-40B4-BE49-F238E27FC236}">
                                <a16:creationId xmlns:a16="http://schemas.microsoft.com/office/drawing/2014/main" id="{AC6FE780-ADFB-4A0A-827F-1518E94900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4643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028" name="Rectangle 1027">
                            <a:extLst>
                              <a:ext uri="{FF2B5EF4-FFF2-40B4-BE49-F238E27FC236}">
                                <a16:creationId xmlns:a16="http://schemas.microsoft.com/office/drawing/2014/main" id="{AFA7E490-E10E-4883-BDF4-C3F609ED3BA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8760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029" name="Rectangle 1028">
                            <a:extLst>
                              <a:ext uri="{FF2B5EF4-FFF2-40B4-BE49-F238E27FC236}">
                                <a16:creationId xmlns:a16="http://schemas.microsoft.com/office/drawing/2014/main" id="{BA069910-4C22-4F28-ACD6-A098365E538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6287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</p:grpSp>
                    <p:grpSp>
                      <p:nvGrpSpPr>
                        <p:cNvPr id="1023" name="Group 1022">
                          <a:extLst>
                            <a:ext uri="{FF2B5EF4-FFF2-40B4-BE49-F238E27FC236}">
                              <a16:creationId xmlns:a16="http://schemas.microsoft.com/office/drawing/2014/main" id="{C391F279-0429-4B1B-86D1-BBD3A6ED85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751480" y="1744317"/>
                          <a:ext cx="318052" cy="139148"/>
                          <a:chOff x="715617" y="1744317"/>
                          <a:chExt cx="318052" cy="139148"/>
                        </a:xfrm>
                      </p:grpSpPr>
                      <p:sp>
                        <p:nvSpPr>
                          <p:cNvPr id="1024" name="Rectangle 1023">
                            <a:extLst>
                              <a:ext uri="{FF2B5EF4-FFF2-40B4-BE49-F238E27FC236}">
                                <a16:creationId xmlns:a16="http://schemas.microsoft.com/office/drawing/2014/main" id="{F4278379-AC2C-4ADE-B83D-D9628D02240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61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025" name="Rectangle 1024">
                            <a:extLst>
                              <a:ext uri="{FF2B5EF4-FFF2-40B4-BE49-F238E27FC236}">
                                <a16:creationId xmlns:a16="http://schemas.microsoft.com/office/drawing/2014/main" id="{2FE85CA9-374A-4C2A-87AD-03636AB5C82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4643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</p:grpSp>
                  </p:grpSp>
                </p:grpSp>
              </p:grpSp>
            </p:grpSp>
            <p:sp>
              <p:nvSpPr>
                <p:cNvPr id="1013" name="TextBox 1012">
                  <a:extLst>
                    <a:ext uri="{FF2B5EF4-FFF2-40B4-BE49-F238E27FC236}">
                      <a16:creationId xmlns:a16="http://schemas.microsoft.com/office/drawing/2014/main" id="{53E5EAB8-374F-4CBF-BB61-06B8F2B4B57C}"/>
                    </a:ext>
                  </a:extLst>
                </p:cNvPr>
                <p:cNvSpPr txBox="1"/>
                <p:nvPr/>
              </p:nvSpPr>
              <p:spPr>
                <a:xfrm>
                  <a:off x="2872586" y="3570422"/>
                  <a:ext cx="781493" cy="2845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33" dirty="0"/>
                    <a:t>60</a:t>
                  </a:r>
                </a:p>
                <a:p>
                  <a:endParaRPr lang="en-US" sz="933" dirty="0"/>
                </a:p>
              </p:txBody>
            </p:sp>
          </p:grpSp>
          <p:cxnSp>
            <p:nvCxnSpPr>
              <p:cNvPr id="1010" name="Straight Connector 1009">
                <a:extLst>
                  <a:ext uri="{FF2B5EF4-FFF2-40B4-BE49-F238E27FC236}">
                    <a16:creationId xmlns:a16="http://schemas.microsoft.com/office/drawing/2014/main" id="{BA8142F8-279C-4B50-BA6C-FB400E58F5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14982" y="2216939"/>
                <a:ext cx="272939" cy="314436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11" name="TextBox 1010">
                <a:extLst>
                  <a:ext uri="{FF2B5EF4-FFF2-40B4-BE49-F238E27FC236}">
                    <a16:creationId xmlns:a16="http://schemas.microsoft.com/office/drawing/2014/main" id="{284975CE-7BEB-4F91-82B4-11A908E8387D}"/>
                  </a:ext>
                </a:extLst>
              </p:cNvPr>
              <p:cNvSpPr txBox="1"/>
              <p:nvPr/>
            </p:nvSpPr>
            <p:spPr>
              <a:xfrm>
                <a:off x="2010401" y="2255560"/>
                <a:ext cx="781493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64</a:t>
                </a:r>
              </a:p>
            </p:txBody>
          </p:sp>
        </p:grp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1BA1B4ED-7614-4D07-85B3-5AD8EF78DA7D}"/>
                </a:ext>
              </a:extLst>
            </p:cNvPr>
            <p:cNvSpPr/>
            <p:nvPr/>
          </p:nvSpPr>
          <p:spPr>
            <a:xfrm>
              <a:off x="2052479" y="3223141"/>
              <a:ext cx="159026" cy="139148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DEACA11A-7E3E-4C90-B8F7-1FFCE6B5BF42}"/>
                </a:ext>
              </a:extLst>
            </p:cNvPr>
            <p:cNvSpPr/>
            <p:nvPr/>
          </p:nvSpPr>
          <p:spPr>
            <a:xfrm>
              <a:off x="2196596" y="3223141"/>
              <a:ext cx="159026" cy="139148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DE1D997C-BB19-4C37-B7C1-E5A503B06D8E}"/>
                </a:ext>
              </a:extLst>
            </p:cNvPr>
            <p:cNvSpPr/>
            <p:nvPr/>
          </p:nvSpPr>
          <p:spPr>
            <a:xfrm>
              <a:off x="2355622" y="3223141"/>
              <a:ext cx="159026" cy="139148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D6C00331-F6D8-45E6-BDE8-30674D7FEA76}"/>
                </a:ext>
              </a:extLst>
            </p:cNvPr>
            <p:cNvSpPr/>
            <p:nvPr/>
          </p:nvSpPr>
          <p:spPr>
            <a:xfrm>
              <a:off x="2514648" y="3223141"/>
              <a:ext cx="159026" cy="139148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7E37F970-842A-460F-A5BC-B5A68ABF7464}"/>
                </a:ext>
              </a:extLst>
            </p:cNvPr>
            <p:cNvSpPr/>
            <p:nvPr/>
          </p:nvSpPr>
          <p:spPr>
            <a:xfrm>
              <a:off x="2658765" y="3223141"/>
              <a:ext cx="159026" cy="139148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C463415B-1040-4F84-B5FB-43C9DE34D4F1}"/>
                </a:ext>
              </a:extLst>
            </p:cNvPr>
            <p:cNvSpPr/>
            <p:nvPr/>
          </p:nvSpPr>
          <p:spPr>
            <a:xfrm>
              <a:off x="2802882" y="3223141"/>
              <a:ext cx="159026" cy="139148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E8B0499D-7181-434C-A609-4DF941270D92}"/>
                </a:ext>
              </a:extLst>
            </p:cNvPr>
            <p:cNvSpPr/>
            <p:nvPr/>
          </p:nvSpPr>
          <p:spPr>
            <a:xfrm>
              <a:off x="3861399" y="3223311"/>
              <a:ext cx="159026" cy="139148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7D807179-E53D-4E1E-8992-323898247583}"/>
                </a:ext>
              </a:extLst>
            </p:cNvPr>
            <p:cNvSpPr/>
            <p:nvPr/>
          </p:nvSpPr>
          <p:spPr>
            <a:xfrm>
              <a:off x="4005516" y="3223311"/>
              <a:ext cx="159026" cy="139148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3154C303-A6B0-4E67-8DE6-C04EFF9FF4F5}"/>
                </a:ext>
              </a:extLst>
            </p:cNvPr>
            <p:cNvSpPr/>
            <p:nvPr/>
          </p:nvSpPr>
          <p:spPr>
            <a:xfrm>
              <a:off x="4149633" y="3223311"/>
              <a:ext cx="159026" cy="139148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34E43A39-EE5F-4390-A2F7-150F32A4BD60}"/>
                </a:ext>
              </a:extLst>
            </p:cNvPr>
            <p:cNvSpPr/>
            <p:nvPr/>
          </p:nvSpPr>
          <p:spPr>
            <a:xfrm>
              <a:off x="4308659" y="3223311"/>
              <a:ext cx="159026" cy="139148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0610E2FC-082F-4592-A817-5519E92E72BD}"/>
                </a:ext>
              </a:extLst>
            </p:cNvPr>
            <p:cNvSpPr/>
            <p:nvPr/>
          </p:nvSpPr>
          <p:spPr>
            <a:xfrm>
              <a:off x="3702607" y="3223311"/>
              <a:ext cx="159026" cy="139148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D8310F7A-B0DF-43AB-B849-C69E14F7DD22}"/>
                </a:ext>
              </a:extLst>
            </p:cNvPr>
            <p:cNvSpPr/>
            <p:nvPr/>
          </p:nvSpPr>
          <p:spPr>
            <a:xfrm>
              <a:off x="3544674" y="3223311"/>
              <a:ext cx="159026" cy="139148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7759C2FC-F331-45A7-B2DD-77F558F8803C}"/>
              </a:ext>
            </a:extLst>
          </p:cNvPr>
          <p:cNvCxnSpPr>
            <a:cxnSpLocks/>
          </p:cNvCxnSpPr>
          <p:nvPr/>
        </p:nvCxnSpPr>
        <p:spPr>
          <a:xfrm flipV="1">
            <a:off x="3200321" y="2471279"/>
            <a:ext cx="686544" cy="897331"/>
          </a:xfrm>
          <a:prstGeom prst="line">
            <a:avLst/>
          </a:prstGeom>
          <a:ln w="31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7A056002-7E72-4575-8D07-D3E1C8EC0F3F}"/>
              </a:ext>
            </a:extLst>
          </p:cNvPr>
          <p:cNvCxnSpPr>
            <a:cxnSpLocks/>
          </p:cNvCxnSpPr>
          <p:nvPr/>
        </p:nvCxnSpPr>
        <p:spPr>
          <a:xfrm flipH="1" flipV="1">
            <a:off x="3004168" y="3530013"/>
            <a:ext cx="110433" cy="955795"/>
          </a:xfrm>
          <a:prstGeom prst="line">
            <a:avLst/>
          </a:prstGeom>
          <a:ln w="31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50CD876F-53F5-4E00-AAD8-A19A564A95CB}"/>
              </a:ext>
            </a:extLst>
          </p:cNvPr>
          <p:cNvCxnSpPr>
            <a:cxnSpLocks/>
          </p:cNvCxnSpPr>
          <p:nvPr/>
        </p:nvCxnSpPr>
        <p:spPr>
          <a:xfrm flipV="1">
            <a:off x="3335887" y="3532874"/>
            <a:ext cx="290355" cy="952935"/>
          </a:xfrm>
          <a:prstGeom prst="line">
            <a:avLst/>
          </a:prstGeom>
          <a:ln w="31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" name="TextBox 1126">
            <a:extLst>
              <a:ext uri="{FF2B5EF4-FFF2-40B4-BE49-F238E27FC236}">
                <a16:creationId xmlns:a16="http://schemas.microsoft.com/office/drawing/2014/main" id="{3C48A11A-771A-4326-AE24-05EF0140C425}"/>
              </a:ext>
            </a:extLst>
          </p:cNvPr>
          <p:cNvSpPr txBox="1"/>
          <p:nvPr/>
        </p:nvSpPr>
        <p:spPr>
          <a:xfrm>
            <a:off x="7356951" y="4142330"/>
            <a:ext cx="4651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64 x Kernels (size 3, stride 1, zero-padding)       	</a:t>
            </a:r>
          </a:p>
        </p:txBody>
      </p:sp>
      <p:sp>
        <p:nvSpPr>
          <p:cNvPr id="1130" name="TextBox 1129">
            <a:extLst>
              <a:ext uri="{FF2B5EF4-FFF2-40B4-BE49-F238E27FC236}">
                <a16:creationId xmlns:a16="http://schemas.microsoft.com/office/drawing/2014/main" id="{1B198E2E-7EE8-4E70-BF40-8101C7118CB9}"/>
              </a:ext>
            </a:extLst>
          </p:cNvPr>
          <p:cNvSpPr txBox="1"/>
          <p:nvPr/>
        </p:nvSpPr>
        <p:spPr>
          <a:xfrm>
            <a:off x="847335" y="4913870"/>
            <a:ext cx="1597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Max pooling layer </a:t>
            </a:r>
          </a:p>
          <a:p>
            <a:r>
              <a:rPr lang="en-US" sz="1000" dirty="0"/>
              <a:t>(bs, 12, 128)</a:t>
            </a:r>
          </a:p>
        </p:txBody>
      </p:sp>
      <p:sp>
        <p:nvSpPr>
          <p:cNvPr id="1132" name="TextBox 1131">
            <a:extLst>
              <a:ext uri="{FF2B5EF4-FFF2-40B4-BE49-F238E27FC236}">
                <a16:creationId xmlns:a16="http://schemas.microsoft.com/office/drawing/2014/main" id="{2D4D28BF-A8C9-4B16-A58C-0DC515A337F0}"/>
              </a:ext>
            </a:extLst>
          </p:cNvPr>
          <p:cNvSpPr txBox="1"/>
          <p:nvPr/>
        </p:nvSpPr>
        <p:spPr>
          <a:xfrm>
            <a:off x="861753" y="5597440"/>
            <a:ext cx="141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Conv layer x5</a:t>
            </a:r>
          </a:p>
          <a:p>
            <a:r>
              <a:rPr lang="en-US" sz="1000" dirty="0"/>
              <a:t>(bs, 24, 128)</a:t>
            </a:r>
          </a:p>
        </p:txBody>
      </p:sp>
      <p:sp>
        <p:nvSpPr>
          <p:cNvPr id="1134" name="TextBox 1133">
            <a:extLst>
              <a:ext uri="{FF2B5EF4-FFF2-40B4-BE49-F238E27FC236}">
                <a16:creationId xmlns:a16="http://schemas.microsoft.com/office/drawing/2014/main" id="{72711C25-1BE6-4201-99C7-0E4CD0A20ABD}"/>
              </a:ext>
            </a:extLst>
          </p:cNvPr>
          <p:cNvSpPr txBox="1"/>
          <p:nvPr/>
        </p:nvSpPr>
        <p:spPr>
          <a:xfrm>
            <a:off x="847336" y="6282871"/>
            <a:ext cx="141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Global max pooling (bs, 128)</a:t>
            </a:r>
          </a:p>
        </p:txBody>
      </p:sp>
      <p:sp>
        <p:nvSpPr>
          <p:cNvPr id="1217" name="TextBox 1216">
            <a:extLst>
              <a:ext uri="{FF2B5EF4-FFF2-40B4-BE49-F238E27FC236}">
                <a16:creationId xmlns:a16="http://schemas.microsoft.com/office/drawing/2014/main" id="{B533778F-7DD1-4FDF-8F67-B232114D3398}"/>
              </a:ext>
            </a:extLst>
          </p:cNvPr>
          <p:cNvSpPr txBox="1"/>
          <p:nvPr/>
        </p:nvSpPr>
        <p:spPr>
          <a:xfrm>
            <a:off x="2527887" y="4824845"/>
            <a:ext cx="1108364" cy="461665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……</a:t>
            </a:r>
          </a:p>
        </p:txBody>
      </p:sp>
      <p:grpSp>
        <p:nvGrpSpPr>
          <p:cNvPr id="1227" name="Group 1226">
            <a:extLst>
              <a:ext uri="{FF2B5EF4-FFF2-40B4-BE49-F238E27FC236}">
                <a16:creationId xmlns:a16="http://schemas.microsoft.com/office/drawing/2014/main" id="{37772D94-FA37-422C-A3F1-76D6E99C15AD}"/>
              </a:ext>
            </a:extLst>
          </p:cNvPr>
          <p:cNvGrpSpPr/>
          <p:nvPr/>
        </p:nvGrpSpPr>
        <p:grpSpPr>
          <a:xfrm>
            <a:off x="2934542" y="5024997"/>
            <a:ext cx="3245295" cy="886188"/>
            <a:chOff x="1984835" y="3701033"/>
            <a:chExt cx="2433971" cy="664641"/>
          </a:xfrm>
        </p:grpSpPr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CD841586-60AD-44E6-A5E1-2E2E106D6D97}"/>
                </a:ext>
              </a:extLst>
            </p:cNvPr>
            <p:cNvGrpSpPr/>
            <p:nvPr/>
          </p:nvGrpSpPr>
          <p:grpSpPr>
            <a:xfrm>
              <a:off x="1984835" y="3701033"/>
              <a:ext cx="2433971" cy="634616"/>
              <a:chOff x="1995870" y="2782916"/>
              <a:chExt cx="2433971" cy="634616"/>
            </a:xfrm>
          </p:grpSpPr>
          <p:grpSp>
            <p:nvGrpSpPr>
              <p:cNvPr id="1136" name="Group 1135">
                <a:extLst>
                  <a:ext uri="{FF2B5EF4-FFF2-40B4-BE49-F238E27FC236}">
                    <a16:creationId xmlns:a16="http://schemas.microsoft.com/office/drawing/2014/main" id="{71FC4B47-996A-45C5-A138-2B52934ABA35}"/>
                  </a:ext>
                </a:extLst>
              </p:cNvPr>
              <p:cNvGrpSpPr/>
              <p:nvPr/>
            </p:nvGrpSpPr>
            <p:grpSpPr>
              <a:xfrm>
                <a:off x="1995870" y="2782916"/>
                <a:ext cx="2433971" cy="634616"/>
                <a:chOff x="2125862" y="2038582"/>
                <a:chExt cx="2433971" cy="634616"/>
              </a:xfrm>
            </p:grpSpPr>
            <p:grpSp>
              <p:nvGrpSpPr>
                <p:cNvPr id="1150" name="Group 1149">
                  <a:extLst>
                    <a:ext uri="{FF2B5EF4-FFF2-40B4-BE49-F238E27FC236}">
                      <a16:creationId xmlns:a16="http://schemas.microsoft.com/office/drawing/2014/main" id="{B5A572C4-84A8-4929-9CA3-6AB45EC630B8}"/>
                    </a:ext>
                  </a:extLst>
                </p:cNvPr>
                <p:cNvGrpSpPr/>
                <p:nvPr/>
              </p:nvGrpSpPr>
              <p:grpSpPr>
                <a:xfrm>
                  <a:off x="2579252" y="2038582"/>
                  <a:ext cx="1980581" cy="487850"/>
                  <a:chOff x="2085879" y="2942997"/>
                  <a:chExt cx="1980581" cy="487850"/>
                </a:xfrm>
              </p:grpSpPr>
              <p:grpSp>
                <p:nvGrpSpPr>
                  <p:cNvPr id="1153" name="Group 1152">
                    <a:extLst>
                      <a:ext uri="{FF2B5EF4-FFF2-40B4-BE49-F238E27FC236}">
                        <a16:creationId xmlns:a16="http://schemas.microsoft.com/office/drawing/2014/main" id="{C1CFB561-D061-4C4C-85AF-F79C8AFD4121}"/>
                      </a:ext>
                    </a:extLst>
                  </p:cNvPr>
                  <p:cNvGrpSpPr/>
                  <p:nvPr/>
                </p:nvGrpSpPr>
                <p:grpSpPr>
                  <a:xfrm>
                    <a:off x="2085879" y="3091871"/>
                    <a:ext cx="1980581" cy="338976"/>
                    <a:chOff x="2085879" y="3091871"/>
                    <a:chExt cx="1980581" cy="338976"/>
                  </a:xfrm>
                </p:grpSpPr>
                <p:cxnSp>
                  <p:nvCxnSpPr>
                    <p:cNvPr id="1155" name="Straight Connector 1154">
                      <a:extLst>
                        <a:ext uri="{FF2B5EF4-FFF2-40B4-BE49-F238E27FC236}">
                          <a16:creationId xmlns:a16="http://schemas.microsoft.com/office/drawing/2014/main" id="{0CF4C33A-A26A-48E9-9471-4F5D1933AD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52103" y="3091871"/>
                      <a:ext cx="1814357" cy="1"/>
                    </a:xfrm>
                    <a:prstGeom prst="line">
                      <a:avLst/>
                    </a:prstGeom>
                    <a:ln w="63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156" name="Group 1155">
                      <a:extLst>
                        <a:ext uri="{FF2B5EF4-FFF2-40B4-BE49-F238E27FC236}">
                          <a16:creationId xmlns:a16="http://schemas.microsoft.com/office/drawing/2014/main" id="{5CD90835-0B50-4014-AAFB-3D5E6171E28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85879" y="3129478"/>
                      <a:ext cx="1980169" cy="301369"/>
                      <a:chOff x="2085879" y="3129478"/>
                      <a:chExt cx="1980169" cy="301369"/>
                    </a:xfrm>
                  </p:grpSpPr>
                  <p:grpSp>
                    <p:nvGrpSpPr>
                      <p:cNvPr id="1157" name="Group 1156">
                        <a:extLst>
                          <a:ext uri="{FF2B5EF4-FFF2-40B4-BE49-F238E27FC236}">
                            <a16:creationId xmlns:a16="http://schemas.microsoft.com/office/drawing/2014/main" id="{DA266B71-A85D-40B2-AF05-2AC4885FF35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57128" y="3129478"/>
                        <a:ext cx="1808920" cy="139318"/>
                        <a:chOff x="1315277" y="1744147"/>
                        <a:chExt cx="1808920" cy="139318"/>
                      </a:xfrm>
                    </p:grpSpPr>
                    <p:grpSp>
                      <p:nvGrpSpPr>
                        <p:cNvPr id="1210" name="Group 1209">
                          <a:extLst>
                            <a:ext uri="{FF2B5EF4-FFF2-40B4-BE49-F238E27FC236}">
                              <a16:creationId xmlns:a16="http://schemas.microsoft.com/office/drawing/2014/main" id="{78CE221D-14FB-43B7-B214-324B9A12BA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315277" y="1744147"/>
                          <a:ext cx="606286" cy="139148"/>
                          <a:chOff x="715617" y="1744317"/>
                          <a:chExt cx="606286" cy="139148"/>
                        </a:xfrm>
                      </p:grpSpPr>
                      <p:sp>
                        <p:nvSpPr>
                          <p:cNvPr id="1211" name="Rectangle 1210">
                            <a:extLst>
                              <a:ext uri="{FF2B5EF4-FFF2-40B4-BE49-F238E27FC236}">
                                <a16:creationId xmlns:a16="http://schemas.microsoft.com/office/drawing/2014/main" id="{C76BAA56-8E7C-4772-8104-11CB82F0A00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61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212" name="Rectangle 1211">
                            <a:extLst>
                              <a:ext uri="{FF2B5EF4-FFF2-40B4-BE49-F238E27FC236}">
                                <a16:creationId xmlns:a16="http://schemas.microsoft.com/office/drawing/2014/main" id="{A2362FB0-0635-494A-9CF4-2605C7DCD0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4643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 dirty="0"/>
                          </a:p>
                        </p:txBody>
                      </p:sp>
                      <p:sp>
                        <p:nvSpPr>
                          <p:cNvPr id="1213" name="Rectangle 1212">
                            <a:extLst>
                              <a:ext uri="{FF2B5EF4-FFF2-40B4-BE49-F238E27FC236}">
                                <a16:creationId xmlns:a16="http://schemas.microsoft.com/office/drawing/2014/main" id="{5C61C0A3-200F-4596-968D-C36D655A03E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8760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214" name="Rectangle 1213">
                            <a:extLst>
                              <a:ext uri="{FF2B5EF4-FFF2-40B4-BE49-F238E27FC236}">
                                <a16:creationId xmlns:a16="http://schemas.microsoft.com/office/drawing/2014/main" id="{CC0D6673-66AD-46D7-A1D3-5C39519002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6287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</p:grpSp>
                    <p:grpSp>
                      <p:nvGrpSpPr>
                        <p:cNvPr id="1201" name="Group 1200">
                          <a:extLst>
                            <a:ext uri="{FF2B5EF4-FFF2-40B4-BE49-F238E27FC236}">
                              <a16:creationId xmlns:a16="http://schemas.microsoft.com/office/drawing/2014/main" id="{A41B1E4A-A690-4818-B991-6BFFE1CDE1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17911" y="1744317"/>
                          <a:ext cx="606286" cy="139148"/>
                          <a:chOff x="715617" y="1744317"/>
                          <a:chExt cx="606286" cy="139148"/>
                        </a:xfrm>
                      </p:grpSpPr>
                      <p:sp>
                        <p:nvSpPr>
                          <p:cNvPr id="1205" name="Rectangle 1204">
                            <a:extLst>
                              <a:ext uri="{FF2B5EF4-FFF2-40B4-BE49-F238E27FC236}">
                                <a16:creationId xmlns:a16="http://schemas.microsoft.com/office/drawing/2014/main" id="{16B9BA3F-B5D1-4ADD-8A9B-056A1BD18BE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61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206" name="Rectangle 1205">
                            <a:extLst>
                              <a:ext uri="{FF2B5EF4-FFF2-40B4-BE49-F238E27FC236}">
                                <a16:creationId xmlns:a16="http://schemas.microsoft.com/office/drawing/2014/main" id="{84467AE8-C7F9-418F-8FE6-C9E2673945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4643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207" name="Rectangle 1206">
                            <a:extLst>
                              <a:ext uri="{FF2B5EF4-FFF2-40B4-BE49-F238E27FC236}">
                                <a16:creationId xmlns:a16="http://schemas.microsoft.com/office/drawing/2014/main" id="{DBF9AF23-4533-4733-A6FA-86D91F3C909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8760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208" name="Rectangle 1207">
                            <a:extLst>
                              <a:ext uri="{FF2B5EF4-FFF2-40B4-BE49-F238E27FC236}">
                                <a16:creationId xmlns:a16="http://schemas.microsoft.com/office/drawing/2014/main" id="{6FA166BE-B463-462C-924D-B92730A768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6287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</p:grpSp>
                  </p:grpSp>
                  <p:grpSp>
                    <p:nvGrpSpPr>
                      <p:cNvPr id="1158" name="Group 1157">
                        <a:extLst>
                          <a:ext uri="{FF2B5EF4-FFF2-40B4-BE49-F238E27FC236}">
                            <a16:creationId xmlns:a16="http://schemas.microsoft.com/office/drawing/2014/main" id="{43BC2F70-F98B-48EB-BDC4-E53D64F92E2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72590" y="3210772"/>
                        <a:ext cx="1808920" cy="139318"/>
                        <a:chOff x="1315277" y="1744147"/>
                        <a:chExt cx="1808920" cy="139318"/>
                      </a:xfrm>
                    </p:grpSpPr>
                    <p:grpSp>
                      <p:nvGrpSpPr>
                        <p:cNvPr id="1191" name="Group 1190">
                          <a:extLst>
                            <a:ext uri="{FF2B5EF4-FFF2-40B4-BE49-F238E27FC236}">
                              <a16:creationId xmlns:a16="http://schemas.microsoft.com/office/drawing/2014/main" id="{BF0D1A52-2F08-4853-A6BB-72D04129365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315277" y="1744147"/>
                          <a:ext cx="606286" cy="139148"/>
                          <a:chOff x="715617" y="1744317"/>
                          <a:chExt cx="606286" cy="139148"/>
                        </a:xfrm>
                      </p:grpSpPr>
                      <p:sp>
                        <p:nvSpPr>
                          <p:cNvPr id="1192" name="Rectangle 1191">
                            <a:extLst>
                              <a:ext uri="{FF2B5EF4-FFF2-40B4-BE49-F238E27FC236}">
                                <a16:creationId xmlns:a16="http://schemas.microsoft.com/office/drawing/2014/main" id="{9088997B-9FEE-49DF-8C5F-825D4DC28CF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61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193" name="Rectangle 1192">
                            <a:extLst>
                              <a:ext uri="{FF2B5EF4-FFF2-40B4-BE49-F238E27FC236}">
                                <a16:creationId xmlns:a16="http://schemas.microsoft.com/office/drawing/2014/main" id="{21911194-E6AD-4A2E-BDA6-10649CCC2A9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4643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 dirty="0"/>
                          </a:p>
                        </p:txBody>
                      </p:sp>
                      <p:sp>
                        <p:nvSpPr>
                          <p:cNvPr id="1194" name="Rectangle 1193">
                            <a:extLst>
                              <a:ext uri="{FF2B5EF4-FFF2-40B4-BE49-F238E27FC236}">
                                <a16:creationId xmlns:a16="http://schemas.microsoft.com/office/drawing/2014/main" id="{13502F27-701A-452C-BAD8-BA83DEE49A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8760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195" name="Rectangle 1194">
                            <a:extLst>
                              <a:ext uri="{FF2B5EF4-FFF2-40B4-BE49-F238E27FC236}">
                                <a16:creationId xmlns:a16="http://schemas.microsoft.com/office/drawing/2014/main" id="{F1BA64A7-B5DD-442C-9169-A528FD8158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6287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</p:grpSp>
                    <p:grpSp>
                      <p:nvGrpSpPr>
                        <p:cNvPr id="1182" name="Group 1181">
                          <a:extLst>
                            <a:ext uri="{FF2B5EF4-FFF2-40B4-BE49-F238E27FC236}">
                              <a16:creationId xmlns:a16="http://schemas.microsoft.com/office/drawing/2014/main" id="{EBC9AB6F-1399-4F77-862C-519D9F12287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17911" y="1744317"/>
                          <a:ext cx="606286" cy="139148"/>
                          <a:chOff x="715617" y="1744317"/>
                          <a:chExt cx="606286" cy="139148"/>
                        </a:xfrm>
                      </p:grpSpPr>
                      <p:sp>
                        <p:nvSpPr>
                          <p:cNvPr id="1186" name="Rectangle 1185">
                            <a:extLst>
                              <a:ext uri="{FF2B5EF4-FFF2-40B4-BE49-F238E27FC236}">
                                <a16:creationId xmlns:a16="http://schemas.microsoft.com/office/drawing/2014/main" id="{D7DE290B-2A90-4D54-8851-CEE6A5B3A8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61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187" name="Rectangle 1186">
                            <a:extLst>
                              <a:ext uri="{FF2B5EF4-FFF2-40B4-BE49-F238E27FC236}">
                                <a16:creationId xmlns:a16="http://schemas.microsoft.com/office/drawing/2014/main" id="{BCAE59B9-C86A-4EE2-A6DA-F9CB4AB4B2D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4643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188" name="Rectangle 1187">
                            <a:extLst>
                              <a:ext uri="{FF2B5EF4-FFF2-40B4-BE49-F238E27FC236}">
                                <a16:creationId xmlns:a16="http://schemas.microsoft.com/office/drawing/2014/main" id="{DFF6EAD7-6F9A-4723-96C6-8FC0CCF938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8760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189" name="Rectangle 1188">
                            <a:extLst>
                              <a:ext uri="{FF2B5EF4-FFF2-40B4-BE49-F238E27FC236}">
                                <a16:creationId xmlns:a16="http://schemas.microsoft.com/office/drawing/2014/main" id="{19B3DD43-C154-407D-818B-3A1A599EF8B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6287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</p:grpSp>
                  </p:grpSp>
                  <p:grpSp>
                    <p:nvGrpSpPr>
                      <p:cNvPr id="1159" name="Group 1158">
                        <a:extLst>
                          <a:ext uri="{FF2B5EF4-FFF2-40B4-BE49-F238E27FC236}">
                            <a16:creationId xmlns:a16="http://schemas.microsoft.com/office/drawing/2014/main" id="{6959103C-8578-4EF4-B290-02D5DF56CF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85879" y="3291529"/>
                        <a:ext cx="1808920" cy="139318"/>
                        <a:chOff x="1315277" y="1744147"/>
                        <a:chExt cx="1808920" cy="139318"/>
                      </a:xfrm>
                    </p:grpSpPr>
                    <p:grpSp>
                      <p:nvGrpSpPr>
                        <p:cNvPr id="1172" name="Group 1171">
                          <a:extLst>
                            <a:ext uri="{FF2B5EF4-FFF2-40B4-BE49-F238E27FC236}">
                              <a16:creationId xmlns:a16="http://schemas.microsoft.com/office/drawing/2014/main" id="{A10CFA6A-8301-4443-A778-18D527424F7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315277" y="1744147"/>
                          <a:ext cx="606286" cy="139148"/>
                          <a:chOff x="715617" y="1744317"/>
                          <a:chExt cx="606286" cy="139148"/>
                        </a:xfrm>
                      </p:grpSpPr>
                      <p:sp>
                        <p:nvSpPr>
                          <p:cNvPr id="1173" name="Rectangle 1172">
                            <a:extLst>
                              <a:ext uri="{FF2B5EF4-FFF2-40B4-BE49-F238E27FC236}">
                                <a16:creationId xmlns:a16="http://schemas.microsoft.com/office/drawing/2014/main" id="{DD9282F2-589C-4DD3-A8FB-FF8299D177F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61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174" name="Rectangle 1173">
                            <a:extLst>
                              <a:ext uri="{FF2B5EF4-FFF2-40B4-BE49-F238E27FC236}">
                                <a16:creationId xmlns:a16="http://schemas.microsoft.com/office/drawing/2014/main" id="{D7BDA675-11A6-4F77-9E36-EB5BE2855FF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4643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 dirty="0"/>
                          </a:p>
                        </p:txBody>
                      </p:sp>
                      <p:sp>
                        <p:nvSpPr>
                          <p:cNvPr id="1175" name="Rectangle 1174">
                            <a:extLst>
                              <a:ext uri="{FF2B5EF4-FFF2-40B4-BE49-F238E27FC236}">
                                <a16:creationId xmlns:a16="http://schemas.microsoft.com/office/drawing/2014/main" id="{FD16BEC7-0F04-404B-AE1B-09421C22DE6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8760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176" name="Rectangle 1175">
                            <a:extLst>
                              <a:ext uri="{FF2B5EF4-FFF2-40B4-BE49-F238E27FC236}">
                                <a16:creationId xmlns:a16="http://schemas.microsoft.com/office/drawing/2014/main" id="{61C58269-1B7C-48D4-A6F1-54E644F3E88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6287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</p:grpSp>
                    <p:grpSp>
                      <p:nvGrpSpPr>
                        <p:cNvPr id="1163" name="Group 1162">
                          <a:extLst>
                            <a:ext uri="{FF2B5EF4-FFF2-40B4-BE49-F238E27FC236}">
                              <a16:creationId xmlns:a16="http://schemas.microsoft.com/office/drawing/2014/main" id="{F06677C0-F7DC-4A24-B726-AF06CF67087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17911" y="1744317"/>
                          <a:ext cx="606286" cy="139148"/>
                          <a:chOff x="715617" y="1744317"/>
                          <a:chExt cx="606286" cy="139148"/>
                        </a:xfrm>
                      </p:grpSpPr>
                      <p:sp>
                        <p:nvSpPr>
                          <p:cNvPr id="1167" name="Rectangle 1166">
                            <a:extLst>
                              <a:ext uri="{FF2B5EF4-FFF2-40B4-BE49-F238E27FC236}">
                                <a16:creationId xmlns:a16="http://schemas.microsoft.com/office/drawing/2014/main" id="{0C5DFE0F-5203-4B22-891F-96C82EC7DEE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61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168" name="Rectangle 1167">
                            <a:extLst>
                              <a:ext uri="{FF2B5EF4-FFF2-40B4-BE49-F238E27FC236}">
                                <a16:creationId xmlns:a16="http://schemas.microsoft.com/office/drawing/2014/main" id="{A033248D-99EA-490D-92BC-7755FD4EE2D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4643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169" name="Rectangle 1168">
                            <a:extLst>
                              <a:ext uri="{FF2B5EF4-FFF2-40B4-BE49-F238E27FC236}">
                                <a16:creationId xmlns:a16="http://schemas.microsoft.com/office/drawing/2014/main" id="{6B242FA8-A678-42D4-B93B-794FDE27CC1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8760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  <p:sp>
                        <p:nvSpPr>
                          <p:cNvPr id="1170" name="Rectangle 1169">
                            <a:extLst>
                              <a:ext uri="{FF2B5EF4-FFF2-40B4-BE49-F238E27FC236}">
                                <a16:creationId xmlns:a16="http://schemas.microsoft.com/office/drawing/2014/main" id="{EA46AF74-12AA-4CD7-9315-9959952070C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62877" y="1744317"/>
                            <a:ext cx="159026" cy="13914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635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400"/>
                          </a:p>
                        </p:txBody>
                      </p:sp>
                    </p:grpSp>
                  </p:grpSp>
                </p:grpSp>
              </p:grpSp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C17D2162-490A-497E-886B-F821B3C16DBA}"/>
                      </a:ext>
                    </a:extLst>
                  </p:cNvPr>
                  <p:cNvSpPr txBox="1"/>
                  <p:nvPr/>
                </p:nvSpPr>
                <p:spPr>
                  <a:xfrm>
                    <a:off x="3032998" y="2942997"/>
                    <a:ext cx="781493" cy="1769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33" dirty="0"/>
                      <a:t>12</a:t>
                    </a:r>
                  </a:p>
                </p:txBody>
              </p:sp>
            </p:grpSp>
            <p:cxnSp>
              <p:nvCxnSpPr>
                <p:cNvPr id="1151" name="Straight Connector 1150">
                  <a:extLst>
                    <a:ext uri="{FF2B5EF4-FFF2-40B4-BE49-F238E27FC236}">
                      <a16:creationId xmlns:a16="http://schemas.microsoft.com/office/drawing/2014/main" id="{E05A9382-8A18-4FFB-A16F-85A40CD80B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75152" y="2223020"/>
                  <a:ext cx="388345" cy="450178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52" name="TextBox 1151">
                  <a:extLst>
                    <a:ext uri="{FF2B5EF4-FFF2-40B4-BE49-F238E27FC236}">
                      <a16:creationId xmlns:a16="http://schemas.microsoft.com/office/drawing/2014/main" id="{46D6491F-D49C-40C4-825D-E61528761097}"/>
                    </a:ext>
                  </a:extLst>
                </p:cNvPr>
                <p:cNvSpPr txBox="1"/>
                <p:nvPr/>
              </p:nvSpPr>
              <p:spPr>
                <a:xfrm>
                  <a:off x="2125862" y="2325900"/>
                  <a:ext cx="781493" cy="176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33" dirty="0"/>
                    <a:t>128</a:t>
                  </a:r>
                </a:p>
              </p:txBody>
            </p:sp>
          </p:grpSp>
          <p:sp>
            <p:nvSpPr>
              <p:cNvPr id="1139" name="Rectangle 1138">
                <a:extLst>
                  <a:ext uri="{FF2B5EF4-FFF2-40B4-BE49-F238E27FC236}">
                    <a16:creationId xmlns:a16="http://schemas.microsoft.com/office/drawing/2014/main" id="{54769BF4-52B3-46E2-BB78-6CDC89AD4715}"/>
                  </a:ext>
                </a:extLst>
              </p:cNvPr>
              <p:cNvSpPr/>
              <p:nvPr/>
            </p:nvSpPr>
            <p:spPr>
              <a:xfrm>
                <a:off x="2355622" y="3223141"/>
                <a:ext cx="159026" cy="139148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40" name="Rectangle 1139">
                <a:extLst>
                  <a:ext uri="{FF2B5EF4-FFF2-40B4-BE49-F238E27FC236}">
                    <a16:creationId xmlns:a16="http://schemas.microsoft.com/office/drawing/2014/main" id="{581339A8-B02A-46B2-A2A6-3F1380E623BC}"/>
                  </a:ext>
                </a:extLst>
              </p:cNvPr>
              <p:cNvSpPr/>
              <p:nvPr/>
            </p:nvSpPr>
            <p:spPr>
              <a:xfrm>
                <a:off x="2514648" y="3223141"/>
                <a:ext cx="159026" cy="139148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41" name="Rectangle 1140">
                <a:extLst>
                  <a:ext uri="{FF2B5EF4-FFF2-40B4-BE49-F238E27FC236}">
                    <a16:creationId xmlns:a16="http://schemas.microsoft.com/office/drawing/2014/main" id="{0F61685B-541D-484D-8EBA-4B0BDD134811}"/>
                  </a:ext>
                </a:extLst>
              </p:cNvPr>
              <p:cNvSpPr/>
              <p:nvPr/>
            </p:nvSpPr>
            <p:spPr>
              <a:xfrm>
                <a:off x="2658765" y="3223141"/>
                <a:ext cx="159026" cy="139148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42" name="Rectangle 1141">
                <a:extLst>
                  <a:ext uri="{FF2B5EF4-FFF2-40B4-BE49-F238E27FC236}">
                    <a16:creationId xmlns:a16="http://schemas.microsoft.com/office/drawing/2014/main" id="{37FCC466-3BB3-4D82-A129-667DAFBFBD16}"/>
                  </a:ext>
                </a:extLst>
              </p:cNvPr>
              <p:cNvSpPr/>
              <p:nvPr/>
            </p:nvSpPr>
            <p:spPr>
              <a:xfrm>
                <a:off x="2802882" y="3223141"/>
                <a:ext cx="159026" cy="139148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43" name="Rectangle 1142">
                <a:extLst>
                  <a:ext uri="{FF2B5EF4-FFF2-40B4-BE49-F238E27FC236}">
                    <a16:creationId xmlns:a16="http://schemas.microsoft.com/office/drawing/2014/main" id="{8E5A0030-EB6E-48AD-BCAA-43F4C7247791}"/>
                  </a:ext>
                </a:extLst>
              </p:cNvPr>
              <p:cNvSpPr/>
              <p:nvPr/>
            </p:nvSpPr>
            <p:spPr>
              <a:xfrm>
                <a:off x="3861399" y="3223311"/>
                <a:ext cx="159026" cy="139148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44" name="Rectangle 1143">
                <a:extLst>
                  <a:ext uri="{FF2B5EF4-FFF2-40B4-BE49-F238E27FC236}">
                    <a16:creationId xmlns:a16="http://schemas.microsoft.com/office/drawing/2014/main" id="{458B1D53-9670-4129-BBC4-1EC7FA0FEC80}"/>
                  </a:ext>
                </a:extLst>
              </p:cNvPr>
              <p:cNvSpPr/>
              <p:nvPr/>
            </p:nvSpPr>
            <p:spPr>
              <a:xfrm>
                <a:off x="4005516" y="3223311"/>
                <a:ext cx="159026" cy="139148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48" name="Rectangle 1147">
                <a:extLst>
                  <a:ext uri="{FF2B5EF4-FFF2-40B4-BE49-F238E27FC236}">
                    <a16:creationId xmlns:a16="http://schemas.microsoft.com/office/drawing/2014/main" id="{E8800322-80E2-4297-ABB3-5D99FE70A112}"/>
                  </a:ext>
                </a:extLst>
              </p:cNvPr>
              <p:cNvSpPr/>
              <p:nvPr/>
            </p:nvSpPr>
            <p:spPr>
              <a:xfrm>
                <a:off x="3702607" y="3223311"/>
                <a:ext cx="159026" cy="139148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49" name="Rectangle 1148">
                <a:extLst>
                  <a:ext uri="{FF2B5EF4-FFF2-40B4-BE49-F238E27FC236}">
                    <a16:creationId xmlns:a16="http://schemas.microsoft.com/office/drawing/2014/main" id="{518B58B6-E84A-4D7D-B4AE-9A009EEB250C}"/>
                  </a:ext>
                </a:extLst>
              </p:cNvPr>
              <p:cNvSpPr/>
              <p:nvPr/>
            </p:nvSpPr>
            <p:spPr>
              <a:xfrm>
                <a:off x="3544674" y="3223311"/>
                <a:ext cx="159026" cy="139148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3BCA2714-00DC-426F-911E-93D93B55C085}"/>
                </a:ext>
              </a:extLst>
            </p:cNvPr>
            <p:cNvSpPr/>
            <p:nvPr/>
          </p:nvSpPr>
          <p:spPr>
            <a:xfrm>
              <a:off x="2270314" y="4226356"/>
              <a:ext cx="159026" cy="139148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716A472F-4751-46DA-9A68-BF33649B04A0}"/>
                </a:ext>
              </a:extLst>
            </p:cNvPr>
            <p:cNvSpPr/>
            <p:nvPr/>
          </p:nvSpPr>
          <p:spPr>
            <a:xfrm>
              <a:off x="2429340" y="4226356"/>
              <a:ext cx="159026" cy="139148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D6656F6F-8ADE-448C-8FD4-BF6BC63DB19F}"/>
                </a:ext>
              </a:extLst>
            </p:cNvPr>
            <p:cNvSpPr/>
            <p:nvPr/>
          </p:nvSpPr>
          <p:spPr>
            <a:xfrm>
              <a:off x="2573457" y="4226356"/>
              <a:ext cx="159026" cy="139148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CA2DC3EC-4D20-4CD0-ABB8-D3F7A461F9FD}"/>
                </a:ext>
              </a:extLst>
            </p:cNvPr>
            <p:cNvSpPr/>
            <p:nvPr/>
          </p:nvSpPr>
          <p:spPr>
            <a:xfrm>
              <a:off x="2717574" y="4226356"/>
              <a:ext cx="159026" cy="139148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DDF0F03A-3610-49DF-AE78-46F86D685521}"/>
                </a:ext>
              </a:extLst>
            </p:cNvPr>
            <p:cNvSpPr/>
            <p:nvPr/>
          </p:nvSpPr>
          <p:spPr>
            <a:xfrm>
              <a:off x="3776091" y="4226526"/>
              <a:ext cx="159026" cy="139148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B69EF8FF-03FD-40C3-B29D-CCB6F53DD6C3}"/>
                </a:ext>
              </a:extLst>
            </p:cNvPr>
            <p:cNvSpPr/>
            <p:nvPr/>
          </p:nvSpPr>
          <p:spPr>
            <a:xfrm>
              <a:off x="3920208" y="4226526"/>
              <a:ext cx="159026" cy="139148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0CD82BF0-F9FC-4867-9164-2743DEFC5998}"/>
                </a:ext>
              </a:extLst>
            </p:cNvPr>
            <p:cNvSpPr/>
            <p:nvPr/>
          </p:nvSpPr>
          <p:spPr>
            <a:xfrm>
              <a:off x="3617299" y="4226526"/>
              <a:ext cx="159026" cy="139148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26" name="Rectangle 1225">
              <a:extLst>
                <a:ext uri="{FF2B5EF4-FFF2-40B4-BE49-F238E27FC236}">
                  <a16:creationId xmlns:a16="http://schemas.microsoft.com/office/drawing/2014/main" id="{BBC85EDD-305F-43E6-B7F1-9AE0D7CFF31F}"/>
                </a:ext>
              </a:extLst>
            </p:cNvPr>
            <p:cNvSpPr/>
            <p:nvPr/>
          </p:nvSpPr>
          <p:spPr>
            <a:xfrm>
              <a:off x="3459366" y="4226526"/>
              <a:ext cx="159026" cy="139148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31" name="TextBox 1230">
            <a:extLst>
              <a:ext uri="{FF2B5EF4-FFF2-40B4-BE49-F238E27FC236}">
                <a16:creationId xmlns:a16="http://schemas.microsoft.com/office/drawing/2014/main" id="{F69468F1-070A-47B7-AEBB-468B3088C141}"/>
              </a:ext>
            </a:extLst>
          </p:cNvPr>
          <p:cNvSpPr txBox="1"/>
          <p:nvPr/>
        </p:nvSpPr>
        <p:spPr>
          <a:xfrm>
            <a:off x="7351947" y="5529266"/>
            <a:ext cx="4815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128 x Conv Filters (size 3, stride 1, zero-padding)</a:t>
            </a:r>
          </a:p>
        </p:txBody>
      </p:sp>
      <p:sp>
        <p:nvSpPr>
          <p:cNvPr id="1232" name="TextBox 1231">
            <a:extLst>
              <a:ext uri="{FF2B5EF4-FFF2-40B4-BE49-F238E27FC236}">
                <a16:creationId xmlns:a16="http://schemas.microsoft.com/office/drawing/2014/main" id="{EEDFBA15-1BC4-4DDE-B7C2-A85FDDCF22EA}"/>
              </a:ext>
            </a:extLst>
          </p:cNvPr>
          <p:cNvSpPr txBox="1"/>
          <p:nvPr/>
        </p:nvSpPr>
        <p:spPr>
          <a:xfrm>
            <a:off x="7351947" y="4876141"/>
            <a:ext cx="3906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Pooling size 5, stride 5</a:t>
            </a:r>
          </a:p>
        </p:txBody>
      </p:sp>
      <p:grpSp>
        <p:nvGrpSpPr>
          <p:cNvPr id="1233" name="Group 1232">
            <a:extLst>
              <a:ext uri="{FF2B5EF4-FFF2-40B4-BE49-F238E27FC236}">
                <a16:creationId xmlns:a16="http://schemas.microsoft.com/office/drawing/2014/main" id="{520E5C29-2B31-4716-818E-66D6733EEBE0}"/>
              </a:ext>
            </a:extLst>
          </p:cNvPr>
          <p:cNvGrpSpPr/>
          <p:nvPr/>
        </p:nvGrpSpPr>
        <p:grpSpPr>
          <a:xfrm>
            <a:off x="2579458" y="6490561"/>
            <a:ext cx="4008777" cy="185757"/>
            <a:chOff x="708991" y="1744147"/>
            <a:chExt cx="3006583" cy="139318"/>
          </a:xfrm>
        </p:grpSpPr>
        <p:grpSp>
          <p:nvGrpSpPr>
            <p:cNvPr id="1234" name="Group 1233">
              <a:extLst>
                <a:ext uri="{FF2B5EF4-FFF2-40B4-BE49-F238E27FC236}">
                  <a16:creationId xmlns:a16="http://schemas.microsoft.com/office/drawing/2014/main" id="{A2AE512E-3C6F-4837-A095-6F9B47523F5C}"/>
                </a:ext>
              </a:extLst>
            </p:cNvPr>
            <p:cNvGrpSpPr/>
            <p:nvPr/>
          </p:nvGrpSpPr>
          <p:grpSpPr>
            <a:xfrm>
              <a:off x="708991" y="1744147"/>
              <a:ext cx="1212572" cy="139148"/>
              <a:chOff x="715617" y="1744317"/>
              <a:chExt cx="1212572" cy="139148"/>
            </a:xfrm>
          </p:grpSpPr>
          <p:grpSp>
            <p:nvGrpSpPr>
              <p:cNvPr id="1247" name="Group 1246">
                <a:extLst>
                  <a:ext uri="{FF2B5EF4-FFF2-40B4-BE49-F238E27FC236}">
                    <a16:creationId xmlns:a16="http://schemas.microsoft.com/office/drawing/2014/main" id="{A8D16FAF-5A39-4B8E-8281-F20286EEF7C7}"/>
                  </a:ext>
                </a:extLst>
              </p:cNvPr>
              <p:cNvGrpSpPr/>
              <p:nvPr/>
            </p:nvGrpSpPr>
            <p:grpSpPr>
              <a:xfrm>
                <a:off x="715617" y="1744317"/>
                <a:ext cx="606286" cy="139148"/>
                <a:chOff x="715617" y="1744317"/>
                <a:chExt cx="606286" cy="139148"/>
              </a:xfrm>
            </p:grpSpPr>
            <p:sp>
              <p:nvSpPr>
                <p:cNvPr id="1253" name="Rectangle 1252">
                  <a:extLst>
                    <a:ext uri="{FF2B5EF4-FFF2-40B4-BE49-F238E27FC236}">
                      <a16:creationId xmlns:a16="http://schemas.microsoft.com/office/drawing/2014/main" id="{DDFDA864-1002-435F-BA77-B3CC863D6364}"/>
                    </a:ext>
                  </a:extLst>
                </p:cNvPr>
                <p:cNvSpPr/>
                <p:nvPr/>
              </p:nvSpPr>
              <p:spPr>
                <a:xfrm>
                  <a:off x="715617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254" name="Rectangle 1253">
                  <a:extLst>
                    <a:ext uri="{FF2B5EF4-FFF2-40B4-BE49-F238E27FC236}">
                      <a16:creationId xmlns:a16="http://schemas.microsoft.com/office/drawing/2014/main" id="{8FEFED4C-BF81-46CB-8979-E8C87289DF4A}"/>
                    </a:ext>
                  </a:extLst>
                </p:cNvPr>
                <p:cNvSpPr/>
                <p:nvPr/>
              </p:nvSpPr>
              <p:spPr>
                <a:xfrm>
                  <a:off x="874643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255" name="Rectangle 1254">
                  <a:extLst>
                    <a:ext uri="{FF2B5EF4-FFF2-40B4-BE49-F238E27FC236}">
                      <a16:creationId xmlns:a16="http://schemas.microsoft.com/office/drawing/2014/main" id="{142A0F5F-CFC7-41BB-AAEE-F4BBB23209D3}"/>
                    </a:ext>
                  </a:extLst>
                </p:cNvPr>
                <p:cNvSpPr/>
                <p:nvPr/>
              </p:nvSpPr>
              <p:spPr>
                <a:xfrm>
                  <a:off x="1018760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256" name="Rectangle 1255">
                  <a:extLst>
                    <a:ext uri="{FF2B5EF4-FFF2-40B4-BE49-F238E27FC236}">
                      <a16:creationId xmlns:a16="http://schemas.microsoft.com/office/drawing/2014/main" id="{49277EF0-71E5-4139-9FD8-E9E2F752879F}"/>
                    </a:ext>
                  </a:extLst>
                </p:cNvPr>
                <p:cNvSpPr/>
                <p:nvPr/>
              </p:nvSpPr>
              <p:spPr>
                <a:xfrm>
                  <a:off x="1162877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1248" name="Group 1247">
                <a:extLst>
                  <a:ext uri="{FF2B5EF4-FFF2-40B4-BE49-F238E27FC236}">
                    <a16:creationId xmlns:a16="http://schemas.microsoft.com/office/drawing/2014/main" id="{828AEBD2-FB3F-4D6D-8366-DE387D264489}"/>
                  </a:ext>
                </a:extLst>
              </p:cNvPr>
              <p:cNvGrpSpPr/>
              <p:nvPr/>
            </p:nvGrpSpPr>
            <p:grpSpPr>
              <a:xfrm>
                <a:off x="1321903" y="1744317"/>
                <a:ext cx="606286" cy="139148"/>
                <a:chOff x="715617" y="1744317"/>
                <a:chExt cx="606286" cy="139148"/>
              </a:xfrm>
            </p:grpSpPr>
            <p:sp>
              <p:nvSpPr>
                <p:cNvPr id="1249" name="Rectangle 1248">
                  <a:extLst>
                    <a:ext uri="{FF2B5EF4-FFF2-40B4-BE49-F238E27FC236}">
                      <a16:creationId xmlns:a16="http://schemas.microsoft.com/office/drawing/2014/main" id="{3CF64673-5C5A-4FE9-BB31-45C6EE742FCE}"/>
                    </a:ext>
                  </a:extLst>
                </p:cNvPr>
                <p:cNvSpPr/>
                <p:nvPr/>
              </p:nvSpPr>
              <p:spPr>
                <a:xfrm>
                  <a:off x="715617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250" name="Rectangle 1249">
                  <a:extLst>
                    <a:ext uri="{FF2B5EF4-FFF2-40B4-BE49-F238E27FC236}">
                      <a16:creationId xmlns:a16="http://schemas.microsoft.com/office/drawing/2014/main" id="{41639D3F-F56A-4D21-AFA9-0060C51787AA}"/>
                    </a:ext>
                  </a:extLst>
                </p:cNvPr>
                <p:cNvSpPr/>
                <p:nvPr/>
              </p:nvSpPr>
              <p:spPr>
                <a:xfrm>
                  <a:off x="874643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251" name="Rectangle 1250">
                  <a:extLst>
                    <a:ext uri="{FF2B5EF4-FFF2-40B4-BE49-F238E27FC236}">
                      <a16:creationId xmlns:a16="http://schemas.microsoft.com/office/drawing/2014/main" id="{6383C5E6-DA4F-4D5D-895C-E97A15CA052B}"/>
                    </a:ext>
                  </a:extLst>
                </p:cNvPr>
                <p:cNvSpPr/>
                <p:nvPr/>
              </p:nvSpPr>
              <p:spPr>
                <a:xfrm>
                  <a:off x="1018760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252" name="Rectangle 1251">
                  <a:extLst>
                    <a:ext uri="{FF2B5EF4-FFF2-40B4-BE49-F238E27FC236}">
                      <a16:creationId xmlns:a16="http://schemas.microsoft.com/office/drawing/2014/main" id="{4F785A2D-39DD-444E-ABCE-7E4CEEBDC4F6}"/>
                    </a:ext>
                  </a:extLst>
                </p:cNvPr>
                <p:cNvSpPr/>
                <p:nvPr/>
              </p:nvSpPr>
              <p:spPr>
                <a:xfrm>
                  <a:off x="1162877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</p:grpSp>
        <p:grpSp>
          <p:nvGrpSpPr>
            <p:cNvPr id="1235" name="Group 1234">
              <a:extLst>
                <a:ext uri="{FF2B5EF4-FFF2-40B4-BE49-F238E27FC236}">
                  <a16:creationId xmlns:a16="http://schemas.microsoft.com/office/drawing/2014/main" id="{6264B5A8-FDD4-48A8-B678-2613358DFEFB}"/>
                </a:ext>
              </a:extLst>
            </p:cNvPr>
            <p:cNvGrpSpPr/>
            <p:nvPr/>
          </p:nvGrpSpPr>
          <p:grpSpPr>
            <a:xfrm>
              <a:off x="2517911" y="1744317"/>
              <a:ext cx="1197663" cy="139148"/>
              <a:chOff x="2160103" y="1744317"/>
              <a:chExt cx="1197663" cy="139148"/>
            </a:xfrm>
          </p:grpSpPr>
          <p:grpSp>
            <p:nvGrpSpPr>
              <p:cNvPr id="1237" name="Group 1236">
                <a:extLst>
                  <a:ext uri="{FF2B5EF4-FFF2-40B4-BE49-F238E27FC236}">
                    <a16:creationId xmlns:a16="http://schemas.microsoft.com/office/drawing/2014/main" id="{D0D80C8F-3486-442E-B9C5-E774481485EC}"/>
                  </a:ext>
                </a:extLst>
              </p:cNvPr>
              <p:cNvGrpSpPr/>
              <p:nvPr/>
            </p:nvGrpSpPr>
            <p:grpSpPr>
              <a:xfrm>
                <a:off x="2160103" y="1744317"/>
                <a:ext cx="606286" cy="139148"/>
                <a:chOff x="715617" y="1744317"/>
                <a:chExt cx="606286" cy="139148"/>
              </a:xfrm>
            </p:grpSpPr>
            <p:sp>
              <p:nvSpPr>
                <p:cNvPr id="1243" name="Rectangle 1242">
                  <a:extLst>
                    <a:ext uri="{FF2B5EF4-FFF2-40B4-BE49-F238E27FC236}">
                      <a16:creationId xmlns:a16="http://schemas.microsoft.com/office/drawing/2014/main" id="{08AFDD24-133B-4049-8319-D67CD89CCE52}"/>
                    </a:ext>
                  </a:extLst>
                </p:cNvPr>
                <p:cNvSpPr/>
                <p:nvPr/>
              </p:nvSpPr>
              <p:spPr>
                <a:xfrm>
                  <a:off x="715617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244" name="Rectangle 1243">
                  <a:extLst>
                    <a:ext uri="{FF2B5EF4-FFF2-40B4-BE49-F238E27FC236}">
                      <a16:creationId xmlns:a16="http://schemas.microsoft.com/office/drawing/2014/main" id="{40221C4C-913A-4107-833D-99113CE0C41C}"/>
                    </a:ext>
                  </a:extLst>
                </p:cNvPr>
                <p:cNvSpPr/>
                <p:nvPr/>
              </p:nvSpPr>
              <p:spPr>
                <a:xfrm>
                  <a:off x="874643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245" name="Rectangle 1244">
                  <a:extLst>
                    <a:ext uri="{FF2B5EF4-FFF2-40B4-BE49-F238E27FC236}">
                      <a16:creationId xmlns:a16="http://schemas.microsoft.com/office/drawing/2014/main" id="{354573CD-01CA-4C9E-803F-599F93094D91}"/>
                    </a:ext>
                  </a:extLst>
                </p:cNvPr>
                <p:cNvSpPr/>
                <p:nvPr/>
              </p:nvSpPr>
              <p:spPr>
                <a:xfrm>
                  <a:off x="1018760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246" name="Rectangle 1245">
                  <a:extLst>
                    <a:ext uri="{FF2B5EF4-FFF2-40B4-BE49-F238E27FC236}">
                      <a16:creationId xmlns:a16="http://schemas.microsoft.com/office/drawing/2014/main" id="{E81BE81C-0388-481B-8687-915686696DCB}"/>
                    </a:ext>
                  </a:extLst>
                </p:cNvPr>
                <p:cNvSpPr/>
                <p:nvPr/>
              </p:nvSpPr>
              <p:spPr>
                <a:xfrm>
                  <a:off x="1162877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1238" name="Group 1237">
                <a:extLst>
                  <a:ext uri="{FF2B5EF4-FFF2-40B4-BE49-F238E27FC236}">
                    <a16:creationId xmlns:a16="http://schemas.microsoft.com/office/drawing/2014/main" id="{D4C2CDC3-5FE4-43F3-8E0D-7E88313B7315}"/>
                  </a:ext>
                </a:extLst>
              </p:cNvPr>
              <p:cNvGrpSpPr/>
              <p:nvPr/>
            </p:nvGrpSpPr>
            <p:grpSpPr>
              <a:xfrm>
                <a:off x="2751480" y="1744317"/>
                <a:ext cx="606286" cy="139148"/>
                <a:chOff x="715617" y="1744317"/>
                <a:chExt cx="606286" cy="139148"/>
              </a:xfrm>
            </p:grpSpPr>
            <p:sp>
              <p:nvSpPr>
                <p:cNvPr id="1239" name="Rectangle 1238">
                  <a:extLst>
                    <a:ext uri="{FF2B5EF4-FFF2-40B4-BE49-F238E27FC236}">
                      <a16:creationId xmlns:a16="http://schemas.microsoft.com/office/drawing/2014/main" id="{78C09931-78D3-4598-8E06-A15BA2DD7D0A}"/>
                    </a:ext>
                  </a:extLst>
                </p:cNvPr>
                <p:cNvSpPr/>
                <p:nvPr/>
              </p:nvSpPr>
              <p:spPr>
                <a:xfrm>
                  <a:off x="715617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240" name="Rectangle 1239">
                  <a:extLst>
                    <a:ext uri="{FF2B5EF4-FFF2-40B4-BE49-F238E27FC236}">
                      <a16:creationId xmlns:a16="http://schemas.microsoft.com/office/drawing/2014/main" id="{69750B53-F878-42F7-B454-45492B442627}"/>
                    </a:ext>
                  </a:extLst>
                </p:cNvPr>
                <p:cNvSpPr/>
                <p:nvPr/>
              </p:nvSpPr>
              <p:spPr>
                <a:xfrm>
                  <a:off x="874643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241" name="Rectangle 1240">
                  <a:extLst>
                    <a:ext uri="{FF2B5EF4-FFF2-40B4-BE49-F238E27FC236}">
                      <a16:creationId xmlns:a16="http://schemas.microsoft.com/office/drawing/2014/main" id="{949B037C-6456-4B7C-A47B-695B63A372DF}"/>
                    </a:ext>
                  </a:extLst>
                </p:cNvPr>
                <p:cNvSpPr/>
                <p:nvPr/>
              </p:nvSpPr>
              <p:spPr>
                <a:xfrm>
                  <a:off x="1018760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242" name="Rectangle 1241">
                  <a:extLst>
                    <a:ext uri="{FF2B5EF4-FFF2-40B4-BE49-F238E27FC236}">
                      <a16:creationId xmlns:a16="http://schemas.microsoft.com/office/drawing/2014/main" id="{FEB39366-9299-414E-9869-03A182F9973D}"/>
                    </a:ext>
                  </a:extLst>
                </p:cNvPr>
                <p:cNvSpPr/>
                <p:nvPr/>
              </p:nvSpPr>
              <p:spPr>
                <a:xfrm>
                  <a:off x="1162877" y="1744317"/>
                  <a:ext cx="159026" cy="139148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</p:grpSp>
        </p:grpSp>
      </p:grpSp>
      <p:cxnSp>
        <p:nvCxnSpPr>
          <p:cNvPr id="1257" name="Straight Connector 1256">
            <a:extLst>
              <a:ext uri="{FF2B5EF4-FFF2-40B4-BE49-F238E27FC236}">
                <a16:creationId xmlns:a16="http://schemas.microsoft.com/office/drawing/2014/main" id="{9DCB966D-2E07-486A-B548-560B025FFADA}"/>
              </a:ext>
            </a:extLst>
          </p:cNvPr>
          <p:cNvCxnSpPr>
            <a:cxnSpLocks/>
          </p:cNvCxnSpPr>
          <p:nvPr/>
        </p:nvCxnSpPr>
        <p:spPr>
          <a:xfrm flipH="1" flipV="1">
            <a:off x="3310268" y="5924135"/>
            <a:ext cx="3069081" cy="558589"/>
          </a:xfrm>
          <a:prstGeom prst="line">
            <a:avLst/>
          </a:prstGeom>
          <a:ln w="31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9" name="Straight Connector 1258">
            <a:extLst>
              <a:ext uri="{FF2B5EF4-FFF2-40B4-BE49-F238E27FC236}">
                <a16:creationId xmlns:a16="http://schemas.microsoft.com/office/drawing/2014/main" id="{80A781F8-5338-4D3F-8EC4-68CA6E9DD983}"/>
              </a:ext>
            </a:extLst>
          </p:cNvPr>
          <p:cNvCxnSpPr>
            <a:cxnSpLocks/>
          </p:cNvCxnSpPr>
          <p:nvPr/>
        </p:nvCxnSpPr>
        <p:spPr>
          <a:xfrm flipH="1" flipV="1">
            <a:off x="5728700" y="5917096"/>
            <a:ext cx="862417" cy="569565"/>
          </a:xfrm>
          <a:prstGeom prst="line">
            <a:avLst/>
          </a:prstGeom>
          <a:ln w="31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2" name="Straight Arrow Connector 1271">
            <a:extLst>
              <a:ext uri="{FF2B5EF4-FFF2-40B4-BE49-F238E27FC236}">
                <a16:creationId xmlns:a16="http://schemas.microsoft.com/office/drawing/2014/main" id="{35DB5703-F532-4E26-B850-A6F356B46A53}"/>
              </a:ext>
            </a:extLst>
          </p:cNvPr>
          <p:cNvCxnSpPr>
            <a:cxnSpLocks/>
          </p:cNvCxnSpPr>
          <p:nvPr/>
        </p:nvCxnSpPr>
        <p:spPr>
          <a:xfrm>
            <a:off x="6873376" y="6553345"/>
            <a:ext cx="378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3" name="TextBox 1272">
            <a:extLst>
              <a:ext uri="{FF2B5EF4-FFF2-40B4-BE49-F238E27FC236}">
                <a16:creationId xmlns:a16="http://schemas.microsoft.com/office/drawing/2014/main" id="{6C76D565-0423-47D6-B065-9509AC01DF95}"/>
              </a:ext>
            </a:extLst>
          </p:cNvPr>
          <p:cNvSpPr txBox="1"/>
          <p:nvPr/>
        </p:nvSpPr>
        <p:spPr>
          <a:xfrm>
            <a:off x="7387181" y="6330598"/>
            <a:ext cx="1579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Dense / dropout </a:t>
            </a:r>
          </a:p>
          <a:p>
            <a:r>
              <a:rPr lang="en-US" sz="1000" dirty="0"/>
              <a:t>(bs, 16)</a:t>
            </a:r>
          </a:p>
        </p:txBody>
      </p: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BA67295E-BADB-4A92-8593-19010C04C3CB}"/>
              </a:ext>
            </a:extLst>
          </p:cNvPr>
          <p:cNvCxnSpPr>
            <a:cxnSpLocks/>
          </p:cNvCxnSpPr>
          <p:nvPr/>
        </p:nvCxnSpPr>
        <p:spPr>
          <a:xfrm>
            <a:off x="2574825" y="6425446"/>
            <a:ext cx="3993779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7" name="TextBox 1276">
            <a:extLst>
              <a:ext uri="{FF2B5EF4-FFF2-40B4-BE49-F238E27FC236}">
                <a16:creationId xmlns:a16="http://schemas.microsoft.com/office/drawing/2014/main" id="{E74ACCB7-125D-45B0-92D9-06BBAF954C44}"/>
              </a:ext>
            </a:extLst>
          </p:cNvPr>
          <p:cNvSpPr txBox="1"/>
          <p:nvPr/>
        </p:nvSpPr>
        <p:spPr>
          <a:xfrm>
            <a:off x="4107767" y="6221660"/>
            <a:ext cx="1041991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/>
              <a:t>128</a:t>
            </a:r>
          </a:p>
        </p:txBody>
      </p:sp>
      <p:cxnSp>
        <p:nvCxnSpPr>
          <p:cNvPr id="1279" name="Straight Arrow Connector 1278">
            <a:extLst>
              <a:ext uri="{FF2B5EF4-FFF2-40B4-BE49-F238E27FC236}">
                <a16:creationId xmlns:a16="http://schemas.microsoft.com/office/drawing/2014/main" id="{3296AB36-D637-4BD3-B250-DB58C6FB1165}"/>
              </a:ext>
            </a:extLst>
          </p:cNvPr>
          <p:cNvCxnSpPr>
            <a:cxnSpLocks/>
          </p:cNvCxnSpPr>
          <p:nvPr/>
        </p:nvCxnSpPr>
        <p:spPr>
          <a:xfrm>
            <a:off x="1332151" y="1050424"/>
            <a:ext cx="0" cy="34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Straight Arrow Connector 1282">
            <a:extLst>
              <a:ext uri="{FF2B5EF4-FFF2-40B4-BE49-F238E27FC236}">
                <a16:creationId xmlns:a16="http://schemas.microsoft.com/office/drawing/2014/main" id="{D652F8D1-36CB-4335-98F0-25FEAC1C0342}"/>
              </a:ext>
            </a:extLst>
          </p:cNvPr>
          <p:cNvCxnSpPr>
            <a:cxnSpLocks/>
          </p:cNvCxnSpPr>
          <p:nvPr/>
        </p:nvCxnSpPr>
        <p:spPr>
          <a:xfrm>
            <a:off x="1332151" y="2360684"/>
            <a:ext cx="0" cy="34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4" name="Straight Arrow Connector 1283">
            <a:extLst>
              <a:ext uri="{FF2B5EF4-FFF2-40B4-BE49-F238E27FC236}">
                <a16:creationId xmlns:a16="http://schemas.microsoft.com/office/drawing/2014/main" id="{FB2F4890-ADD4-4A69-AF1B-9FBC9315DB70}"/>
              </a:ext>
            </a:extLst>
          </p:cNvPr>
          <p:cNvCxnSpPr>
            <a:cxnSpLocks/>
          </p:cNvCxnSpPr>
          <p:nvPr/>
        </p:nvCxnSpPr>
        <p:spPr>
          <a:xfrm>
            <a:off x="1340792" y="3554959"/>
            <a:ext cx="0" cy="34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5" name="Straight Arrow Connector 1284">
            <a:extLst>
              <a:ext uri="{FF2B5EF4-FFF2-40B4-BE49-F238E27FC236}">
                <a16:creationId xmlns:a16="http://schemas.microsoft.com/office/drawing/2014/main" id="{E1942AA4-7CA8-4E62-B238-AC9F1576F512}"/>
              </a:ext>
            </a:extLst>
          </p:cNvPr>
          <p:cNvCxnSpPr>
            <a:cxnSpLocks/>
          </p:cNvCxnSpPr>
          <p:nvPr/>
        </p:nvCxnSpPr>
        <p:spPr>
          <a:xfrm>
            <a:off x="1340792" y="4560651"/>
            <a:ext cx="0" cy="34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Straight Arrow Connector 1285">
            <a:extLst>
              <a:ext uri="{FF2B5EF4-FFF2-40B4-BE49-F238E27FC236}">
                <a16:creationId xmlns:a16="http://schemas.microsoft.com/office/drawing/2014/main" id="{2E8F11C5-E654-44B1-9F2E-423FFFEAF3B6}"/>
              </a:ext>
            </a:extLst>
          </p:cNvPr>
          <p:cNvCxnSpPr>
            <a:cxnSpLocks/>
          </p:cNvCxnSpPr>
          <p:nvPr/>
        </p:nvCxnSpPr>
        <p:spPr>
          <a:xfrm>
            <a:off x="1351301" y="6036091"/>
            <a:ext cx="0" cy="240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8" name="Straight Arrow Connector 1287">
            <a:extLst>
              <a:ext uri="{FF2B5EF4-FFF2-40B4-BE49-F238E27FC236}">
                <a16:creationId xmlns:a16="http://schemas.microsoft.com/office/drawing/2014/main" id="{A074E22E-F943-4360-9AC2-891642425A68}"/>
              </a:ext>
            </a:extLst>
          </p:cNvPr>
          <p:cNvCxnSpPr>
            <a:cxnSpLocks/>
          </p:cNvCxnSpPr>
          <p:nvPr/>
        </p:nvCxnSpPr>
        <p:spPr>
          <a:xfrm>
            <a:off x="1351301" y="5372883"/>
            <a:ext cx="0" cy="159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1" name="Straight Arrow Connector 1290">
            <a:extLst>
              <a:ext uri="{FF2B5EF4-FFF2-40B4-BE49-F238E27FC236}">
                <a16:creationId xmlns:a16="http://schemas.microsoft.com/office/drawing/2014/main" id="{66F76007-10FA-46E0-B87C-0A22BF031936}"/>
              </a:ext>
            </a:extLst>
          </p:cNvPr>
          <p:cNvCxnSpPr>
            <a:cxnSpLocks/>
          </p:cNvCxnSpPr>
          <p:nvPr/>
        </p:nvCxnSpPr>
        <p:spPr>
          <a:xfrm>
            <a:off x="8204965" y="1656667"/>
            <a:ext cx="0" cy="243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A92468A8-3BE5-4886-A4B5-4090F1B2FB85}"/>
              </a:ext>
            </a:extLst>
          </p:cNvPr>
          <p:cNvSpPr txBox="1"/>
          <p:nvPr/>
        </p:nvSpPr>
        <p:spPr>
          <a:xfrm>
            <a:off x="4432896" y="3991802"/>
            <a:ext cx="1108364" cy="46166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1119BB41-C4A3-47E6-81DE-E3B239840FD8}"/>
              </a:ext>
            </a:extLst>
          </p:cNvPr>
          <p:cNvSpPr txBox="1"/>
          <p:nvPr/>
        </p:nvSpPr>
        <p:spPr>
          <a:xfrm>
            <a:off x="4313550" y="4129543"/>
            <a:ext cx="1108364" cy="43088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2F180C2-96A6-4D4E-A276-5F21119996F8}"/>
              </a:ext>
            </a:extLst>
          </p:cNvPr>
          <p:cNvSpPr txBox="1"/>
          <p:nvPr/>
        </p:nvSpPr>
        <p:spPr>
          <a:xfrm>
            <a:off x="4156775" y="4230739"/>
            <a:ext cx="1108364" cy="46166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435DEDEF-3DED-4F64-9339-4EBDAF132188}"/>
              </a:ext>
            </a:extLst>
          </p:cNvPr>
          <p:cNvSpPr txBox="1"/>
          <p:nvPr/>
        </p:nvSpPr>
        <p:spPr>
          <a:xfrm>
            <a:off x="3991886" y="4345002"/>
            <a:ext cx="1108364" cy="46166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E194FE5D-EA37-4CD9-831A-E3D79ACA619F}"/>
              </a:ext>
            </a:extLst>
          </p:cNvPr>
          <p:cNvSpPr txBox="1"/>
          <p:nvPr/>
        </p:nvSpPr>
        <p:spPr>
          <a:xfrm>
            <a:off x="4797187" y="5172471"/>
            <a:ext cx="1108364" cy="43088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76DD446B-8500-4ABC-9D50-311D2422E373}"/>
              </a:ext>
            </a:extLst>
          </p:cNvPr>
          <p:cNvSpPr txBox="1"/>
          <p:nvPr/>
        </p:nvSpPr>
        <p:spPr>
          <a:xfrm>
            <a:off x="4625085" y="5267896"/>
            <a:ext cx="1108364" cy="46166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F0AF11AA-A2E1-4E79-9545-E29339681F80}"/>
              </a:ext>
            </a:extLst>
          </p:cNvPr>
          <p:cNvSpPr txBox="1"/>
          <p:nvPr/>
        </p:nvSpPr>
        <p:spPr>
          <a:xfrm>
            <a:off x="4466119" y="5406743"/>
            <a:ext cx="1108364" cy="46166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F6996BA9-4E48-4177-92A9-217B8DEDA226}"/>
              </a:ext>
            </a:extLst>
          </p:cNvPr>
          <p:cNvSpPr txBox="1"/>
          <p:nvPr/>
        </p:nvSpPr>
        <p:spPr>
          <a:xfrm>
            <a:off x="4344356" y="5543756"/>
            <a:ext cx="1108364" cy="43088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4BA4FCDD-D91B-4B2D-A2F5-4979F98405AE}"/>
              </a:ext>
            </a:extLst>
          </p:cNvPr>
          <p:cNvSpPr txBox="1"/>
          <p:nvPr/>
        </p:nvSpPr>
        <p:spPr>
          <a:xfrm>
            <a:off x="4187581" y="5644952"/>
            <a:ext cx="1108364" cy="46166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6D7CD6CA-28EC-4350-8FAD-1A8EC129A9B5}"/>
              </a:ext>
            </a:extLst>
          </p:cNvPr>
          <p:cNvSpPr txBox="1"/>
          <p:nvPr/>
        </p:nvSpPr>
        <p:spPr>
          <a:xfrm>
            <a:off x="4333552" y="6353290"/>
            <a:ext cx="1108364" cy="46166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0BA67192-25BD-4213-B5CC-114B1480F68B}"/>
              </a:ext>
            </a:extLst>
          </p:cNvPr>
          <p:cNvSpPr txBox="1"/>
          <p:nvPr/>
        </p:nvSpPr>
        <p:spPr>
          <a:xfrm>
            <a:off x="10373638" y="6364393"/>
            <a:ext cx="1579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Output layer</a:t>
            </a:r>
          </a:p>
          <a:p>
            <a:r>
              <a:rPr lang="en-US" sz="1000" dirty="0"/>
              <a:t>(bs, 1)</a:t>
            </a:r>
          </a:p>
        </p:txBody>
      </p:sp>
      <p:cxnSp>
        <p:nvCxnSpPr>
          <p:cNvPr id="479" name="Straight Arrow Connector 478">
            <a:extLst>
              <a:ext uri="{FF2B5EF4-FFF2-40B4-BE49-F238E27FC236}">
                <a16:creationId xmlns:a16="http://schemas.microsoft.com/office/drawing/2014/main" id="{31B62370-A19B-4D02-B4AB-83BF14A58FCC}"/>
              </a:ext>
            </a:extLst>
          </p:cNvPr>
          <p:cNvCxnSpPr>
            <a:cxnSpLocks/>
          </p:cNvCxnSpPr>
          <p:nvPr/>
        </p:nvCxnSpPr>
        <p:spPr>
          <a:xfrm>
            <a:off x="8587536" y="6553345"/>
            <a:ext cx="378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TextBox 479">
            <a:extLst>
              <a:ext uri="{FF2B5EF4-FFF2-40B4-BE49-F238E27FC236}">
                <a16:creationId xmlns:a16="http://schemas.microsoft.com/office/drawing/2014/main" id="{DD09E50B-5F8A-4906-B7AC-A9BC365ED1FC}"/>
              </a:ext>
            </a:extLst>
          </p:cNvPr>
          <p:cNvSpPr txBox="1"/>
          <p:nvPr/>
        </p:nvSpPr>
        <p:spPr>
          <a:xfrm>
            <a:off x="9096266" y="6364393"/>
            <a:ext cx="1579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Dropout</a:t>
            </a:r>
          </a:p>
          <a:p>
            <a:r>
              <a:rPr lang="en-US" sz="1000" dirty="0"/>
              <a:t>(rate 0.5)</a:t>
            </a:r>
          </a:p>
        </p:txBody>
      </p:sp>
      <p:cxnSp>
        <p:nvCxnSpPr>
          <p:cNvPr id="481" name="Straight Arrow Connector 480">
            <a:extLst>
              <a:ext uri="{FF2B5EF4-FFF2-40B4-BE49-F238E27FC236}">
                <a16:creationId xmlns:a16="http://schemas.microsoft.com/office/drawing/2014/main" id="{ABDB8AAE-FC6B-4B0D-8EBC-5CEA6741494F}"/>
              </a:ext>
            </a:extLst>
          </p:cNvPr>
          <p:cNvCxnSpPr>
            <a:cxnSpLocks/>
          </p:cNvCxnSpPr>
          <p:nvPr/>
        </p:nvCxnSpPr>
        <p:spPr>
          <a:xfrm>
            <a:off x="9885897" y="6553345"/>
            <a:ext cx="378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TextBox 406">
            <a:extLst>
              <a:ext uri="{FF2B5EF4-FFF2-40B4-BE49-F238E27FC236}">
                <a16:creationId xmlns:a16="http://schemas.microsoft.com/office/drawing/2014/main" id="{C5721787-D2F3-465A-B1CA-0270EE8ED385}"/>
              </a:ext>
            </a:extLst>
          </p:cNvPr>
          <p:cNvSpPr txBox="1"/>
          <p:nvPr/>
        </p:nvSpPr>
        <p:spPr>
          <a:xfrm>
            <a:off x="8619848" y="472270"/>
            <a:ext cx="328991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CNN-Final architecture</a:t>
            </a:r>
          </a:p>
        </p:txBody>
      </p:sp>
      <p:sp>
        <p:nvSpPr>
          <p:cNvPr id="410" name="Slide Number Placeholder 1">
            <a:extLst>
              <a:ext uri="{FF2B5EF4-FFF2-40B4-BE49-F238E27FC236}">
                <a16:creationId xmlns:a16="http://schemas.microsoft.com/office/drawing/2014/main" id="{C7095DCF-E971-42CF-B85F-AADEA2C8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3555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0C0A538-19A9-41F8-9F54-54A98C069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933" y="2422651"/>
            <a:ext cx="5354832" cy="763600"/>
          </a:xfrm>
        </p:spPr>
        <p:txBody>
          <a:bodyPr/>
          <a:lstStyle/>
          <a:p>
            <a:r>
              <a:rPr lang="en-US" dirty="0"/>
              <a:t>Results supplementary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4146A22-3CC8-4E92-BDF5-2E8AED0E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124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8247AE-BF29-417C-9832-85EEF4C3CAE2}"/>
              </a:ext>
            </a:extLst>
          </p:cNvPr>
          <p:cNvGrpSpPr/>
          <p:nvPr/>
        </p:nvGrpSpPr>
        <p:grpSpPr>
          <a:xfrm>
            <a:off x="1384924" y="340971"/>
            <a:ext cx="9074090" cy="2107923"/>
            <a:chOff x="1384924" y="340971"/>
            <a:chExt cx="9074090" cy="2107923"/>
          </a:xfrm>
        </p:grpSpPr>
        <p:pic>
          <p:nvPicPr>
            <p:cNvPr id="22" name="Picture 21" descr="Chart, scatter chart&#10;&#10;Description automatically generated">
              <a:extLst>
                <a:ext uri="{FF2B5EF4-FFF2-40B4-BE49-F238E27FC236}">
                  <a16:creationId xmlns:a16="http://schemas.microsoft.com/office/drawing/2014/main" id="{FE9F84B0-5BC9-4BCF-ADB3-38BF50318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8848" y="515655"/>
              <a:ext cx="4520166" cy="1926224"/>
            </a:xfrm>
            <a:prstGeom prst="rect">
              <a:avLst/>
            </a:prstGeom>
          </p:spPr>
        </p:pic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BCA2B6CC-5F5F-4A30-B982-17AF392FE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722" y="561187"/>
              <a:ext cx="4212662" cy="188770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AF9C24-6C8F-498C-BB53-0C9455E73C02}"/>
                </a:ext>
              </a:extLst>
            </p:cNvPr>
            <p:cNvSpPr/>
            <p:nvPr/>
          </p:nvSpPr>
          <p:spPr>
            <a:xfrm>
              <a:off x="1384924" y="340971"/>
              <a:ext cx="295274" cy="32085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85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2673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974796-91D0-4E70-9D12-3ED7D5E12EAE}"/>
                </a:ext>
              </a:extLst>
            </p:cNvPr>
            <p:cNvSpPr/>
            <p:nvPr/>
          </p:nvSpPr>
          <p:spPr>
            <a:xfrm>
              <a:off x="5913701" y="340971"/>
              <a:ext cx="285656" cy="32085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85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  <a:endParaRPr lang="en-US" sz="2673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AC56E56-0961-43B3-B4C3-DEAC87CD8D28}"/>
              </a:ext>
            </a:extLst>
          </p:cNvPr>
          <p:cNvGrpSpPr/>
          <p:nvPr/>
        </p:nvGrpSpPr>
        <p:grpSpPr>
          <a:xfrm>
            <a:off x="1357125" y="2321702"/>
            <a:ext cx="9163445" cy="2135167"/>
            <a:chOff x="1363086" y="2368968"/>
            <a:chExt cx="9163445" cy="2135167"/>
          </a:xfrm>
        </p:grpSpPr>
        <p:pic>
          <p:nvPicPr>
            <p:cNvPr id="24" name="Picture 23" descr="Chart, scatter chart&#10;&#10;Description automatically generated">
              <a:extLst>
                <a:ext uri="{FF2B5EF4-FFF2-40B4-BE49-F238E27FC236}">
                  <a16:creationId xmlns:a16="http://schemas.microsoft.com/office/drawing/2014/main" id="{03DE72E1-1B89-4277-9BFC-04A4B4787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129" y="2536333"/>
              <a:ext cx="4600402" cy="1967802"/>
            </a:xfrm>
            <a:prstGeom prst="rect">
              <a:avLst/>
            </a:prstGeom>
          </p:spPr>
        </p:pic>
        <p:pic>
          <p:nvPicPr>
            <p:cNvPr id="20" name="Picture 19" descr="Chart, scatter chart&#10;&#10;Description automatically generated">
              <a:extLst>
                <a:ext uri="{FF2B5EF4-FFF2-40B4-BE49-F238E27FC236}">
                  <a16:creationId xmlns:a16="http://schemas.microsoft.com/office/drawing/2014/main" id="{517C0E24-812C-468F-9B43-E06C32510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026" y="2568470"/>
              <a:ext cx="4422720" cy="188770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50767D-45EF-453B-9DDD-FA568FC43DFC}"/>
                </a:ext>
              </a:extLst>
            </p:cNvPr>
            <p:cNvSpPr/>
            <p:nvPr/>
          </p:nvSpPr>
          <p:spPr>
            <a:xfrm>
              <a:off x="1363086" y="2368968"/>
              <a:ext cx="288862" cy="32085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85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US" sz="2673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261E33-DB1D-43FE-A8FC-7FF7843AFD5E}"/>
                </a:ext>
              </a:extLst>
            </p:cNvPr>
            <p:cNvSpPr/>
            <p:nvPr/>
          </p:nvSpPr>
          <p:spPr>
            <a:xfrm>
              <a:off x="5905686" y="2368968"/>
              <a:ext cx="301686" cy="32085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85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  <a:endParaRPr lang="en-US" sz="2673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889275E-B9E3-4E29-AEFA-97259B055D59}"/>
              </a:ext>
            </a:extLst>
          </p:cNvPr>
          <p:cNvGrpSpPr/>
          <p:nvPr/>
        </p:nvGrpSpPr>
        <p:grpSpPr>
          <a:xfrm>
            <a:off x="1376166" y="4323951"/>
            <a:ext cx="9201928" cy="2445240"/>
            <a:chOff x="1393783" y="4365657"/>
            <a:chExt cx="9219329" cy="24943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945444-1388-4D24-9D33-660A3A0F5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269" y="5762121"/>
              <a:ext cx="9052843" cy="10979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5902F6-F7CE-4E0D-9B83-FC19BF75D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269" y="4616258"/>
              <a:ext cx="9052843" cy="1097905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BD598BF-A86A-4073-9903-A74A2B505C7C}"/>
                </a:ext>
              </a:extLst>
            </p:cNvPr>
            <p:cNvSpPr/>
            <p:nvPr/>
          </p:nvSpPr>
          <p:spPr>
            <a:xfrm>
              <a:off x="1393783" y="4365657"/>
              <a:ext cx="277641" cy="32085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85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</a:t>
              </a:r>
              <a:endParaRPr lang="en-US" sz="2673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36AAE750-E1FC-4E19-A98D-115838C2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7297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F02393E-F0F9-4A0F-AFC5-2BF533FC8B13}"/>
              </a:ext>
            </a:extLst>
          </p:cNvPr>
          <p:cNvGrpSpPr/>
          <p:nvPr/>
        </p:nvGrpSpPr>
        <p:grpSpPr>
          <a:xfrm>
            <a:off x="3093370" y="665658"/>
            <a:ext cx="5743972" cy="2298308"/>
            <a:chOff x="907691" y="104163"/>
            <a:chExt cx="5054432" cy="1887708"/>
          </a:xfrm>
        </p:grpSpPr>
        <p:pic>
          <p:nvPicPr>
            <p:cNvPr id="5" name="Picture 4" descr="Screen 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5FF84EBB-280C-40D5-AA25-FE3DCC200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0456"/>
            <a:stretch/>
          </p:blipFill>
          <p:spPr>
            <a:xfrm>
              <a:off x="907691" y="104163"/>
              <a:ext cx="3060805" cy="1887708"/>
            </a:xfrm>
            <a:prstGeom prst="rect">
              <a:avLst/>
            </a:prstGeom>
          </p:spPr>
        </p:pic>
        <p:pic>
          <p:nvPicPr>
            <p:cNvPr id="8" name="Picture 7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583C9BD7-C957-4E09-A8A8-57536079C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859"/>
            <a:stretch/>
          </p:blipFill>
          <p:spPr>
            <a:xfrm>
              <a:off x="3974736" y="104163"/>
              <a:ext cx="1987387" cy="1887708"/>
            </a:xfrm>
            <a:prstGeom prst="rect">
              <a:avLst/>
            </a:prstGeom>
          </p:spPr>
        </p:pic>
      </p:grpSp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982EE26C-20AB-462B-A13E-C59BDD1782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60"/>
          <a:stretch/>
        </p:blipFill>
        <p:spPr>
          <a:xfrm>
            <a:off x="2762733" y="3215040"/>
            <a:ext cx="3132153" cy="2504094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377B7A6E-0C52-4074-B178-CC121F16B9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56"/>
          <a:stretch/>
        </p:blipFill>
        <p:spPr>
          <a:xfrm>
            <a:off x="6809312" y="3215039"/>
            <a:ext cx="3236171" cy="25040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8E716B-5387-4F78-9401-3B276AD08CE2}"/>
              </a:ext>
            </a:extLst>
          </p:cNvPr>
          <p:cNvSpPr txBox="1"/>
          <p:nvPr/>
        </p:nvSpPr>
        <p:spPr>
          <a:xfrm>
            <a:off x="4980461" y="3087099"/>
            <a:ext cx="3157640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ROC</a:t>
            </a:r>
          </a:p>
        </p:txBody>
      </p:sp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106A3618-1624-4340-98F8-3B9873E957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5" t="5738" b="53671"/>
          <a:stretch/>
        </p:blipFill>
        <p:spPr>
          <a:xfrm>
            <a:off x="7253937" y="5665680"/>
            <a:ext cx="2573314" cy="1058831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0E1D7FD1-5EF6-4FCE-93D3-E0D6B7A4D7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12" t="6392" b="52247"/>
          <a:stretch/>
        </p:blipFill>
        <p:spPr>
          <a:xfrm>
            <a:off x="3093370" y="5665681"/>
            <a:ext cx="2642033" cy="10789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8D2ACCF-072A-4512-ABB6-D574AA971EF8}"/>
              </a:ext>
            </a:extLst>
          </p:cNvPr>
          <p:cNvSpPr txBox="1"/>
          <p:nvPr/>
        </p:nvSpPr>
        <p:spPr>
          <a:xfrm>
            <a:off x="375581" y="506608"/>
            <a:ext cx="322729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Model evaluation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E911AF-9F25-4800-8078-B5A6006C18EC}"/>
              </a:ext>
            </a:extLst>
          </p:cNvPr>
          <p:cNvSpPr txBox="1"/>
          <p:nvPr/>
        </p:nvSpPr>
        <p:spPr>
          <a:xfrm>
            <a:off x="5403591" y="347558"/>
            <a:ext cx="2284467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Accuracy measures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0F89470F-FDF0-4C53-9AE7-8F232766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262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C34D6A-EFEC-4D38-B491-B2C751F5E5FD}"/>
              </a:ext>
            </a:extLst>
          </p:cNvPr>
          <p:cNvSpPr txBox="1"/>
          <p:nvPr/>
        </p:nvSpPr>
        <p:spPr>
          <a:xfrm>
            <a:off x="362648" y="607007"/>
            <a:ext cx="451853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alibri" panose="020F0502020204030204" pitchFamily="34" charset="0"/>
              </a:rPr>
              <a:t>Transcriptional regulatory elements (TREs)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81E84F9-4501-4EBA-BF18-2C18DBAA6B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" r="1808"/>
          <a:stretch/>
        </p:blipFill>
        <p:spPr>
          <a:xfrm>
            <a:off x="471431" y="2617105"/>
            <a:ext cx="5387087" cy="2285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DE740E-665A-4443-A4AC-E6A87A50692D}"/>
              </a:ext>
            </a:extLst>
          </p:cNvPr>
          <p:cNvSpPr txBox="1"/>
          <p:nvPr/>
        </p:nvSpPr>
        <p:spPr>
          <a:xfrm>
            <a:off x="3164975" y="5069802"/>
            <a:ext cx="43885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Chatterjee,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Sumantra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, and Nadav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Ahituv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, 2017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F3FC96-132F-49EB-B244-48C77F1C1E0B}"/>
              </a:ext>
            </a:extLst>
          </p:cNvPr>
          <p:cNvGrpSpPr/>
          <p:nvPr/>
        </p:nvGrpSpPr>
        <p:grpSpPr>
          <a:xfrm>
            <a:off x="6629511" y="2000740"/>
            <a:ext cx="7401437" cy="3317880"/>
            <a:chOff x="7856856" y="3691220"/>
            <a:chExt cx="6595756" cy="300794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B443DB-A2FB-4886-8098-221D25C8695E}"/>
                </a:ext>
              </a:extLst>
            </p:cNvPr>
            <p:cNvSpPr txBox="1"/>
            <p:nvPr/>
          </p:nvSpPr>
          <p:spPr>
            <a:xfrm>
              <a:off x="10064049" y="6475942"/>
              <a:ext cx="4388563" cy="2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err="1">
                  <a:solidFill>
                    <a:schemeClr val="bg1">
                      <a:lumMod val="50000"/>
                    </a:schemeClr>
                  </a:solidFill>
                  <a:latin typeface="+mj-lt"/>
                  <a:cs typeface="Arial" panose="020B0604020202020204" pitchFamily="34" charset="0"/>
                </a:rPr>
                <a:t>Stamatoyannopoulos</a:t>
              </a:r>
              <a:r>
                <a:rPr lang="en-US" sz="1000" i="1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Arial" panose="020B0604020202020204" pitchFamily="34" charset="0"/>
                </a:rPr>
                <a:t>, et al, 2012</a:t>
              </a:r>
            </a:p>
          </p:txBody>
        </p:sp>
        <p:pic>
          <p:nvPicPr>
            <p:cNvPr id="10" name="Picture 9" descr="Chart, pie chart&#10;&#10;Description automatically generated">
              <a:extLst>
                <a:ext uri="{FF2B5EF4-FFF2-40B4-BE49-F238E27FC236}">
                  <a16:creationId xmlns:a16="http://schemas.microsoft.com/office/drawing/2014/main" id="{891C9EEF-F60D-49A3-9B0C-3E7D76A09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719" y="4064706"/>
              <a:ext cx="3342045" cy="233740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E492D4-0ED3-47D0-B85B-DA13A28DB6FC}"/>
                </a:ext>
              </a:extLst>
            </p:cNvPr>
            <p:cNvSpPr txBox="1"/>
            <p:nvPr/>
          </p:nvSpPr>
          <p:spPr>
            <a:xfrm>
              <a:off x="7856856" y="3691220"/>
              <a:ext cx="4525772" cy="2790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31D20"/>
                  </a:solidFill>
                  <a:latin typeface="+mj-lt"/>
                  <a:cs typeface="Calibri" panose="020F0502020204030204" pitchFamily="34" charset="0"/>
                </a:rPr>
                <a:t>SNPs in regulatory sites are linked to diseases</a:t>
              </a:r>
              <a:endParaRPr lang="en-US" sz="1400" dirty="0">
                <a:solidFill>
                  <a:srgbClr val="A31D20"/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B6C15BA-2A5F-4DF4-90AA-16891B9F4FA9}"/>
              </a:ext>
            </a:extLst>
          </p:cNvPr>
          <p:cNvSpPr txBox="1"/>
          <p:nvPr/>
        </p:nvSpPr>
        <p:spPr>
          <a:xfrm>
            <a:off x="1774259" y="2000740"/>
            <a:ext cx="2557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A31D20"/>
                </a:solidFill>
              </a:rPr>
              <a:t>TREs</a:t>
            </a:r>
            <a:endParaRPr lang="en-US" sz="1400" dirty="0">
              <a:solidFill>
                <a:srgbClr val="A31D2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F46CBC-C0AF-4C7F-BE09-40B90FB0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927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7C32DD-DE8E-414C-AD99-E69810C4EBA2}"/>
              </a:ext>
            </a:extLst>
          </p:cNvPr>
          <p:cNvSpPr txBox="1"/>
          <p:nvPr/>
        </p:nvSpPr>
        <p:spPr>
          <a:xfrm>
            <a:off x="4241260" y="427239"/>
            <a:ext cx="3506573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Predicted profiles (HeLa)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112747C-BACA-4458-A9E9-581286846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74" y="872695"/>
            <a:ext cx="3854686" cy="275334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5C144AC-AFE8-4BE8-88ED-3F98CAA4A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74" y="4041444"/>
            <a:ext cx="3854686" cy="2753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225B9C-BECD-4423-A28E-733960DD9520}"/>
              </a:ext>
            </a:extLst>
          </p:cNvPr>
          <p:cNvSpPr txBox="1"/>
          <p:nvPr/>
        </p:nvSpPr>
        <p:spPr>
          <a:xfrm>
            <a:off x="681135" y="589923"/>
            <a:ext cx="3054289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Positive profiles (ground truth)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895B36-BBA5-4182-9F2E-331EF9C9862B}"/>
              </a:ext>
            </a:extLst>
          </p:cNvPr>
          <p:cNvSpPr txBox="1"/>
          <p:nvPr/>
        </p:nvSpPr>
        <p:spPr>
          <a:xfrm>
            <a:off x="681135" y="3735162"/>
            <a:ext cx="3161324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Negative profiles (ground truth)</a:t>
            </a:r>
            <a:endParaRPr lang="en-US" sz="1467" dirty="0">
              <a:solidFill>
                <a:srgbClr val="A31D20"/>
              </a:solidFill>
            </a:endParaRP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DEC407F-6DD5-4055-8FE4-39FD620B14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7"/>
          <a:stretch/>
        </p:blipFill>
        <p:spPr>
          <a:xfrm>
            <a:off x="8363522" y="4173734"/>
            <a:ext cx="3703200" cy="2575894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6424304A-60D6-4936-8D11-909738D2F9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r="1039"/>
          <a:stretch/>
        </p:blipFill>
        <p:spPr>
          <a:xfrm>
            <a:off x="8349542" y="1375523"/>
            <a:ext cx="3717180" cy="2575894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B670769A-34B8-4662-A5EA-B2D98C9E38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05"/>
          <a:stretch/>
        </p:blipFill>
        <p:spPr>
          <a:xfrm>
            <a:off x="4802477" y="4164403"/>
            <a:ext cx="3353608" cy="2575894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EC1EA0C3-F8BA-475E-827E-7E9B0B9B15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4"/>
          <a:stretch/>
        </p:blipFill>
        <p:spPr>
          <a:xfrm>
            <a:off x="4802476" y="1347457"/>
            <a:ext cx="3430623" cy="25758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B01EA7-4DB5-45EB-B1FC-6B8DA74A24D4}"/>
              </a:ext>
            </a:extLst>
          </p:cNvPr>
          <p:cNvSpPr txBox="1"/>
          <p:nvPr/>
        </p:nvSpPr>
        <p:spPr>
          <a:xfrm>
            <a:off x="5520142" y="1120917"/>
            <a:ext cx="2366298" cy="338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A31D20"/>
                </a:solidFill>
              </a:rPr>
              <a:t>TN</a:t>
            </a:r>
            <a:endParaRPr lang="en-US" sz="1600" dirty="0">
              <a:solidFill>
                <a:srgbClr val="A31D2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08793B-0BF5-4049-9CD0-9D15F997B124}"/>
              </a:ext>
            </a:extLst>
          </p:cNvPr>
          <p:cNvSpPr txBox="1"/>
          <p:nvPr/>
        </p:nvSpPr>
        <p:spPr>
          <a:xfrm>
            <a:off x="9024983" y="1120917"/>
            <a:ext cx="2366298" cy="338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A31D20"/>
                </a:solidFill>
              </a:rPr>
              <a:t>FP</a:t>
            </a:r>
            <a:endParaRPr lang="en-US" sz="1600" dirty="0">
              <a:solidFill>
                <a:srgbClr val="A31D2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FD0D1-7FEB-42A4-B30C-C7C3B59C891F}"/>
              </a:ext>
            </a:extLst>
          </p:cNvPr>
          <p:cNvSpPr txBox="1"/>
          <p:nvPr/>
        </p:nvSpPr>
        <p:spPr>
          <a:xfrm>
            <a:off x="5520142" y="3951417"/>
            <a:ext cx="2366298" cy="338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A31D20"/>
                </a:solidFill>
              </a:rPr>
              <a:t>FN</a:t>
            </a:r>
            <a:endParaRPr lang="en-US" sz="1600" dirty="0">
              <a:solidFill>
                <a:srgbClr val="A31D2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144F7-958A-426C-A49B-998691421C7B}"/>
              </a:ext>
            </a:extLst>
          </p:cNvPr>
          <p:cNvSpPr txBox="1"/>
          <p:nvPr/>
        </p:nvSpPr>
        <p:spPr>
          <a:xfrm>
            <a:off x="9031973" y="3951417"/>
            <a:ext cx="2366298" cy="338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A31D20"/>
                </a:solidFill>
              </a:rPr>
              <a:t>TP</a:t>
            </a:r>
            <a:endParaRPr lang="en-US" sz="1600" dirty="0">
              <a:solidFill>
                <a:srgbClr val="A31D2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3EFA9C-03ED-464D-9CC2-C9493065CA7C}"/>
              </a:ext>
            </a:extLst>
          </p:cNvPr>
          <p:cNvSpPr txBox="1"/>
          <p:nvPr/>
        </p:nvSpPr>
        <p:spPr>
          <a:xfrm>
            <a:off x="7207308" y="872695"/>
            <a:ext cx="2284467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Predictions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0FF70301-AF55-49CE-8F5B-A919203FB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0644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5C40F39-3101-4577-B283-F868966A1092}"/>
              </a:ext>
            </a:extLst>
          </p:cNvPr>
          <p:cNvSpPr txBox="1"/>
          <p:nvPr/>
        </p:nvSpPr>
        <p:spPr>
          <a:xfrm>
            <a:off x="266419" y="522481"/>
            <a:ext cx="3506573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Predicted probabilities (HeLa)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3A2BEA-3A44-45CC-885F-41E633DF9407}"/>
              </a:ext>
            </a:extLst>
          </p:cNvPr>
          <p:cNvSpPr/>
          <p:nvPr/>
        </p:nvSpPr>
        <p:spPr>
          <a:xfrm>
            <a:off x="160140" y="3317552"/>
            <a:ext cx="281138" cy="351812"/>
          </a:xfrm>
          <a:prstGeom prst="rect">
            <a:avLst/>
          </a:prstGeom>
          <a:noFill/>
        </p:spPr>
        <p:txBody>
          <a:bodyPr wrap="none" lIns="73328" tIns="36664" rIns="73328" bIns="36664">
            <a:spAutoFit/>
          </a:bodyPr>
          <a:lstStyle/>
          <a:p>
            <a:pPr algn="ctr"/>
            <a:r>
              <a:rPr lang="en-US" sz="180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705612-C43E-435B-A89B-1A6F13601DD3}"/>
              </a:ext>
            </a:extLst>
          </p:cNvPr>
          <p:cNvGrpSpPr/>
          <p:nvPr/>
        </p:nvGrpSpPr>
        <p:grpSpPr>
          <a:xfrm>
            <a:off x="4543693" y="430564"/>
            <a:ext cx="7473212" cy="3223866"/>
            <a:chOff x="4543693" y="430564"/>
            <a:chExt cx="7473212" cy="3223866"/>
          </a:xfrm>
        </p:grpSpPr>
        <p:pic>
          <p:nvPicPr>
            <p:cNvPr id="8" name="Picture 7" descr="Chart, histogram&#10;&#10;Description automatically generated">
              <a:extLst>
                <a:ext uri="{FF2B5EF4-FFF2-40B4-BE49-F238E27FC236}">
                  <a16:creationId xmlns:a16="http://schemas.microsoft.com/office/drawing/2014/main" id="{CD71E46A-E8D0-4802-94C9-6453F40CE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693" y="514513"/>
              <a:ext cx="7473212" cy="313991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832E819-829A-457B-9131-5F6629DFE3C4}"/>
                </a:ext>
              </a:extLst>
            </p:cNvPr>
            <p:cNvSpPr/>
            <p:nvPr/>
          </p:nvSpPr>
          <p:spPr>
            <a:xfrm>
              <a:off x="6543472" y="430564"/>
              <a:ext cx="888460" cy="209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EC724DF-EFA5-4D67-AF0A-5F7405651D32}"/>
              </a:ext>
            </a:extLst>
          </p:cNvPr>
          <p:cNvGrpSpPr/>
          <p:nvPr/>
        </p:nvGrpSpPr>
        <p:grpSpPr>
          <a:xfrm>
            <a:off x="139489" y="3549543"/>
            <a:ext cx="7370582" cy="3250092"/>
            <a:chOff x="139489" y="3549543"/>
            <a:chExt cx="7370582" cy="3250092"/>
          </a:xfrm>
        </p:grpSpPr>
        <p:pic>
          <p:nvPicPr>
            <p:cNvPr id="15" name="Picture 14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EC44B1E3-7F64-4068-AF80-E6C59A1FE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489" y="3634715"/>
              <a:ext cx="7370582" cy="31649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445A8B-A9C0-4281-A653-4F24687D8E87}"/>
                </a:ext>
              </a:extLst>
            </p:cNvPr>
            <p:cNvSpPr/>
            <p:nvPr/>
          </p:nvSpPr>
          <p:spPr>
            <a:xfrm>
              <a:off x="1968229" y="3549543"/>
              <a:ext cx="888460" cy="209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3BCC4BA-2984-4492-B23A-F41BB719BF70}"/>
              </a:ext>
            </a:extLst>
          </p:cNvPr>
          <p:cNvSpPr txBox="1"/>
          <p:nvPr/>
        </p:nvSpPr>
        <p:spPr>
          <a:xfrm>
            <a:off x="2181514" y="4836188"/>
            <a:ext cx="23621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A31D20"/>
                </a:solidFill>
              </a:rPr>
              <a:t>TN</a:t>
            </a:r>
            <a:endParaRPr lang="en-US" sz="1600" dirty="0">
              <a:solidFill>
                <a:srgbClr val="A31D2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4682B4-B948-4626-9F08-8332E86A7E3E}"/>
              </a:ext>
            </a:extLst>
          </p:cNvPr>
          <p:cNvSpPr txBox="1"/>
          <p:nvPr/>
        </p:nvSpPr>
        <p:spPr>
          <a:xfrm>
            <a:off x="2788570" y="5322634"/>
            <a:ext cx="23621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A31D20"/>
                </a:solidFill>
              </a:rPr>
              <a:t>TP</a:t>
            </a:r>
            <a:endParaRPr lang="en-US" sz="1600" dirty="0">
              <a:solidFill>
                <a:srgbClr val="A31D2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C9C019-1F66-48D8-88C9-F079EA6FF8C1}"/>
              </a:ext>
            </a:extLst>
          </p:cNvPr>
          <p:cNvSpPr txBox="1"/>
          <p:nvPr/>
        </p:nvSpPr>
        <p:spPr>
          <a:xfrm>
            <a:off x="2788571" y="4836188"/>
            <a:ext cx="23621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A31D20"/>
                </a:solidFill>
              </a:rPr>
              <a:t>FP</a:t>
            </a:r>
            <a:endParaRPr lang="en-US" sz="1600" dirty="0">
              <a:solidFill>
                <a:srgbClr val="A31D2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E869F5-82C8-40D6-B3D7-5C9BC4C84265}"/>
              </a:ext>
            </a:extLst>
          </p:cNvPr>
          <p:cNvSpPr txBox="1"/>
          <p:nvPr/>
        </p:nvSpPr>
        <p:spPr>
          <a:xfrm>
            <a:off x="2181514" y="5322634"/>
            <a:ext cx="23621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A31D20"/>
                </a:solidFill>
              </a:rPr>
              <a:t>FN</a:t>
            </a:r>
            <a:endParaRPr lang="en-US" sz="1600" dirty="0">
              <a:solidFill>
                <a:srgbClr val="A31D2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25DC05-45DC-4E5D-9B70-3B501F768EEF}"/>
              </a:ext>
            </a:extLst>
          </p:cNvPr>
          <p:cNvSpPr/>
          <p:nvPr/>
        </p:nvSpPr>
        <p:spPr>
          <a:xfrm>
            <a:off x="4509403" y="340291"/>
            <a:ext cx="273840" cy="323439"/>
          </a:xfrm>
          <a:prstGeom prst="rect">
            <a:avLst/>
          </a:prstGeom>
          <a:noFill/>
        </p:spPr>
        <p:txBody>
          <a:bodyPr wrap="none" lIns="73328" tIns="36664" rIns="73328" bIns="36664">
            <a:spAutoFit/>
          </a:bodyPr>
          <a:lstStyle/>
          <a:p>
            <a:pPr algn="ctr"/>
            <a:r>
              <a:rPr lang="en-US" sz="180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2229D620-60C4-4B93-85F1-C8CBF185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731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3" grpId="0"/>
      <p:bldP spid="14" grpId="0"/>
      <p:bldP spid="16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9622BC9-D519-439B-A12D-0DAD95BD135C}"/>
              </a:ext>
            </a:extLst>
          </p:cNvPr>
          <p:cNvGrpSpPr/>
          <p:nvPr/>
        </p:nvGrpSpPr>
        <p:grpSpPr>
          <a:xfrm>
            <a:off x="-358407" y="634003"/>
            <a:ext cx="12550407" cy="6125938"/>
            <a:chOff x="-357166" y="1195"/>
            <a:chExt cx="12550407" cy="6125938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E3151A3F-2DC3-4838-9BF8-E981802B4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" y="181592"/>
              <a:ext cx="12192000" cy="594554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3D97F8-D18A-47D3-B22B-0344C5FB4C38}"/>
                </a:ext>
              </a:extLst>
            </p:cNvPr>
            <p:cNvSpPr txBox="1"/>
            <p:nvPr/>
          </p:nvSpPr>
          <p:spPr>
            <a:xfrm>
              <a:off x="-288893" y="4053386"/>
              <a:ext cx="1491022" cy="222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14" b="1" dirty="0">
                  <a:solidFill>
                    <a:srgbClr val="A31D20"/>
                  </a:solidFill>
                </a:rPr>
                <a:t>DHS summits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357A62-1083-4E2D-9455-C66A6FD64DA0}"/>
                </a:ext>
              </a:extLst>
            </p:cNvPr>
            <p:cNvSpPr/>
            <p:nvPr/>
          </p:nvSpPr>
          <p:spPr>
            <a:xfrm>
              <a:off x="89703" y="3371537"/>
              <a:ext cx="299839" cy="514952"/>
            </a:xfrm>
            <a:prstGeom prst="rect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3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91A0AC-9AFA-4B2E-B8B4-E15140E494A2}"/>
                </a:ext>
              </a:extLst>
            </p:cNvPr>
            <p:cNvSpPr/>
            <p:nvPr/>
          </p:nvSpPr>
          <p:spPr>
            <a:xfrm>
              <a:off x="86954" y="2464166"/>
              <a:ext cx="299839" cy="514952"/>
            </a:xfrm>
            <a:prstGeom prst="rect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3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92FC70-16AA-4D7C-BC5F-157BA1ED440C}"/>
                </a:ext>
              </a:extLst>
            </p:cNvPr>
            <p:cNvSpPr/>
            <p:nvPr/>
          </p:nvSpPr>
          <p:spPr>
            <a:xfrm>
              <a:off x="86955" y="1426970"/>
              <a:ext cx="299839" cy="514952"/>
            </a:xfrm>
            <a:prstGeom prst="rect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3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C7D04-FA2D-40FC-AFF5-2E60A653E62D}"/>
                </a:ext>
              </a:extLst>
            </p:cNvPr>
            <p:cNvSpPr txBox="1"/>
            <p:nvPr/>
          </p:nvSpPr>
          <p:spPr>
            <a:xfrm>
              <a:off x="-357166" y="3524924"/>
              <a:ext cx="1491022" cy="3507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14" b="1" dirty="0">
                  <a:solidFill>
                    <a:srgbClr val="A31D20"/>
                  </a:solidFill>
                </a:rPr>
                <a:t>TREs</a:t>
              </a:r>
              <a:r>
                <a:rPr lang="en-US" sz="814" b="1" dirty="0">
                  <a:solidFill>
                    <a:srgbClr val="C00000"/>
                  </a:solidFill>
                </a:rPr>
                <a:t> </a:t>
              </a:r>
              <a:r>
                <a:rPr lang="en-US" sz="814" b="1" dirty="0">
                  <a:solidFill>
                    <a:srgbClr val="A31D20"/>
                  </a:solidFill>
                </a:rPr>
                <a:t>score</a:t>
              </a:r>
            </a:p>
            <a:p>
              <a:pPr algn="ctr"/>
              <a:r>
                <a:rPr lang="en-US" sz="814" b="1" dirty="0">
                  <a:solidFill>
                    <a:srgbClr val="A31D20"/>
                  </a:solidFill>
                </a:rPr>
                <a:t>CNN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1C3C2E-2F06-4CEF-9D54-296756F6165E}"/>
                </a:ext>
              </a:extLst>
            </p:cNvPr>
            <p:cNvSpPr txBox="1"/>
            <p:nvPr/>
          </p:nvSpPr>
          <p:spPr>
            <a:xfrm>
              <a:off x="-334554" y="1722651"/>
              <a:ext cx="1491022" cy="222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14" b="1" dirty="0">
                  <a:solidFill>
                    <a:srgbClr val="A31D20"/>
                  </a:solidFill>
                </a:rPr>
                <a:t>CAGE</a:t>
              </a:r>
              <a:endParaRPr lang="en-US" sz="916" b="1" dirty="0">
                <a:solidFill>
                  <a:srgbClr val="A31D2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8AA06A-7ACE-4A7E-AC13-162F5947C6E7}"/>
                </a:ext>
              </a:extLst>
            </p:cNvPr>
            <p:cNvSpPr txBox="1"/>
            <p:nvPr/>
          </p:nvSpPr>
          <p:spPr>
            <a:xfrm>
              <a:off x="-357166" y="2587246"/>
              <a:ext cx="1491022" cy="3507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14" b="1" dirty="0">
                  <a:solidFill>
                    <a:srgbClr val="A31D20"/>
                  </a:solidFill>
                </a:rPr>
                <a:t>TREs score</a:t>
              </a:r>
            </a:p>
            <a:p>
              <a:pPr algn="ctr"/>
              <a:r>
                <a:rPr lang="en-US" sz="814" b="1" dirty="0">
                  <a:solidFill>
                    <a:srgbClr val="A31D20"/>
                  </a:solidFill>
                </a:rPr>
                <a:t>LGBM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15B4F1-55E8-450A-B589-618DE2FF6A56}"/>
                </a:ext>
              </a:extLst>
            </p:cNvPr>
            <p:cNvSpPr/>
            <p:nvPr/>
          </p:nvSpPr>
          <p:spPr>
            <a:xfrm>
              <a:off x="771293" y="1195"/>
              <a:ext cx="648462" cy="514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3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823E8C-4C3E-47A2-8E17-A0F2C180F245}"/>
                </a:ext>
              </a:extLst>
            </p:cNvPr>
            <p:cNvSpPr txBox="1"/>
            <p:nvPr/>
          </p:nvSpPr>
          <p:spPr>
            <a:xfrm>
              <a:off x="494669" y="241250"/>
              <a:ext cx="1491022" cy="2546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18" b="1" dirty="0">
                  <a:solidFill>
                    <a:schemeClr val="bg1">
                      <a:lumMod val="75000"/>
                    </a:schemeClr>
                  </a:solidFill>
                </a:rPr>
                <a:t>Chromosome 1</a:t>
              </a:r>
              <a:endParaRPr lang="en-US" sz="1069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79363D4-16F0-4C93-B6F6-2BC17A66EBD8}"/>
                </a:ext>
              </a:extLst>
            </p:cNvPr>
            <p:cNvSpPr/>
            <p:nvPr/>
          </p:nvSpPr>
          <p:spPr>
            <a:xfrm>
              <a:off x="262328" y="4912977"/>
              <a:ext cx="299839" cy="514952"/>
            </a:xfrm>
            <a:prstGeom prst="rect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3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E5DF4F-0710-4292-8B50-A7097FFD488D}"/>
                </a:ext>
              </a:extLst>
            </p:cNvPr>
            <p:cNvSpPr txBox="1"/>
            <p:nvPr/>
          </p:nvSpPr>
          <p:spPr>
            <a:xfrm>
              <a:off x="-309374" y="5115424"/>
              <a:ext cx="1491022" cy="222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14" b="1" dirty="0">
                  <a:solidFill>
                    <a:srgbClr val="A31D20"/>
                  </a:solidFill>
                </a:rPr>
                <a:t>ENSEMBL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FC0DBD5-BFC2-4BA4-B37C-8CDEC67DF22E}"/>
                </a:ext>
              </a:extLst>
            </p:cNvPr>
            <p:cNvGrpSpPr/>
            <p:nvPr/>
          </p:nvGrpSpPr>
          <p:grpSpPr>
            <a:xfrm>
              <a:off x="1114827" y="3811617"/>
              <a:ext cx="1006221" cy="287147"/>
              <a:chOff x="1095374" y="3571540"/>
              <a:chExt cx="988665" cy="28213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BC14158-3F2E-4E20-8A3A-0E0EF148C279}"/>
                  </a:ext>
                </a:extLst>
              </p:cNvPr>
              <p:cNvSpPr/>
              <p:nvPr/>
            </p:nvSpPr>
            <p:spPr>
              <a:xfrm>
                <a:off x="1095375" y="3630679"/>
                <a:ext cx="45719" cy="45719"/>
              </a:xfrm>
              <a:prstGeom prst="rect">
                <a:avLst/>
              </a:prstGeom>
              <a:solidFill>
                <a:srgbClr val="D5D5D5"/>
              </a:solidFill>
              <a:ln w="3175">
                <a:solidFill>
                  <a:srgbClr val="8888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3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76424A0-8305-44B3-A261-A0AF44D3AD27}"/>
                  </a:ext>
                </a:extLst>
              </p:cNvPr>
              <p:cNvSpPr/>
              <p:nvPr/>
            </p:nvSpPr>
            <p:spPr>
              <a:xfrm>
                <a:off x="1095374" y="3730072"/>
                <a:ext cx="45719" cy="45719"/>
              </a:xfrm>
              <a:prstGeom prst="rect">
                <a:avLst/>
              </a:prstGeom>
              <a:solidFill>
                <a:srgbClr val="A69CB3"/>
              </a:solidFill>
              <a:ln w="3175">
                <a:solidFill>
                  <a:srgbClr val="8B88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3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30AAF42-4221-4D92-AC7A-61DD915C942C}"/>
                  </a:ext>
                </a:extLst>
              </p:cNvPr>
              <p:cNvSpPr txBox="1"/>
              <p:nvPr/>
            </p:nvSpPr>
            <p:spPr>
              <a:xfrm>
                <a:off x="1115692" y="3571540"/>
                <a:ext cx="968347" cy="187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12" b="1" dirty="0">
                    <a:solidFill>
                      <a:schemeClr val="bg1">
                        <a:lumMod val="75000"/>
                      </a:schemeClr>
                    </a:solidFill>
                  </a:rPr>
                  <a:t>Score ≤ 0.5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A49C4B-8D87-4C63-AAF7-4E8C1A591231}"/>
                  </a:ext>
                </a:extLst>
              </p:cNvPr>
              <p:cNvSpPr txBox="1"/>
              <p:nvPr/>
            </p:nvSpPr>
            <p:spPr>
              <a:xfrm>
                <a:off x="1115693" y="3666235"/>
                <a:ext cx="968346" cy="187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12" b="1" dirty="0">
                    <a:solidFill>
                      <a:schemeClr val="bg1">
                        <a:lumMod val="75000"/>
                      </a:schemeClr>
                    </a:solidFill>
                  </a:rPr>
                  <a:t>Score &gt; 0.5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BF76CB7-58E8-4CF7-A867-9CF63860144B}"/>
                </a:ext>
              </a:extLst>
            </p:cNvPr>
            <p:cNvSpPr/>
            <p:nvPr/>
          </p:nvSpPr>
          <p:spPr>
            <a:xfrm>
              <a:off x="1114827" y="2956427"/>
              <a:ext cx="46531" cy="46531"/>
            </a:xfrm>
            <a:prstGeom prst="rect">
              <a:avLst/>
            </a:prstGeom>
            <a:solidFill>
              <a:srgbClr val="D5D5D5"/>
            </a:solidFill>
            <a:ln w="3175"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3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1C51E1-2746-49CC-9679-A9037024468C}"/>
                </a:ext>
              </a:extLst>
            </p:cNvPr>
            <p:cNvSpPr/>
            <p:nvPr/>
          </p:nvSpPr>
          <p:spPr>
            <a:xfrm>
              <a:off x="1114826" y="3057585"/>
              <a:ext cx="46531" cy="46531"/>
            </a:xfrm>
            <a:prstGeom prst="rect">
              <a:avLst/>
            </a:prstGeom>
            <a:solidFill>
              <a:srgbClr val="A69CB3"/>
            </a:solidFill>
            <a:ln w="3175">
              <a:solidFill>
                <a:srgbClr val="8B88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3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DBD526-3E6D-4882-A367-258C67CC3444}"/>
                </a:ext>
              </a:extLst>
            </p:cNvPr>
            <p:cNvSpPr txBox="1"/>
            <p:nvPr/>
          </p:nvSpPr>
          <p:spPr>
            <a:xfrm>
              <a:off x="1135505" y="2902416"/>
              <a:ext cx="985543" cy="1907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12" b="1" dirty="0">
                  <a:solidFill>
                    <a:schemeClr val="bg1">
                      <a:lumMod val="75000"/>
                    </a:schemeClr>
                  </a:solidFill>
                </a:rPr>
                <a:t>Score ≤ 0.5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32235-9A7B-430D-8EEA-88CDB0CC5342}"/>
                </a:ext>
              </a:extLst>
            </p:cNvPr>
            <p:cNvSpPr txBox="1"/>
            <p:nvPr/>
          </p:nvSpPr>
          <p:spPr>
            <a:xfrm>
              <a:off x="1135506" y="2998795"/>
              <a:ext cx="985542" cy="1907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12" b="1" dirty="0">
                  <a:solidFill>
                    <a:schemeClr val="bg1">
                      <a:lumMod val="75000"/>
                    </a:schemeClr>
                  </a:solidFill>
                </a:rPr>
                <a:t>Score &gt; 0.5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582E97C-BB2F-4FD4-A33D-F8BFDFFFF189}"/>
                </a:ext>
              </a:extLst>
            </p:cNvPr>
            <p:cNvSpPr/>
            <p:nvPr/>
          </p:nvSpPr>
          <p:spPr>
            <a:xfrm>
              <a:off x="1111035" y="4152588"/>
              <a:ext cx="46531" cy="46531"/>
            </a:xfrm>
            <a:prstGeom prst="rect">
              <a:avLst/>
            </a:prstGeom>
            <a:solidFill>
              <a:srgbClr val="FC8D62"/>
            </a:solidFill>
            <a:ln w="3175">
              <a:solidFill>
                <a:srgbClr val="C4C4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3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F577BA-74F8-4007-8520-300322971F9C}"/>
                </a:ext>
              </a:extLst>
            </p:cNvPr>
            <p:cNvSpPr txBox="1"/>
            <p:nvPr/>
          </p:nvSpPr>
          <p:spPr>
            <a:xfrm>
              <a:off x="1131714" y="4004800"/>
              <a:ext cx="1135646" cy="2807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12" b="1" dirty="0">
                  <a:solidFill>
                    <a:schemeClr val="bg1">
                      <a:lumMod val="75000"/>
                    </a:schemeClr>
                  </a:solidFill>
                </a:rPr>
                <a:t>	           Open chromatin core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8EDB878-D07F-4827-9DDE-C47B3237FB00}"/>
              </a:ext>
            </a:extLst>
          </p:cNvPr>
          <p:cNvSpPr txBox="1"/>
          <p:nvPr/>
        </p:nvSpPr>
        <p:spPr>
          <a:xfrm>
            <a:off x="3918857" y="472224"/>
            <a:ext cx="4357395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One frame of the interactive visualization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0198C6-9FA6-4A09-A18D-31FA554CF453}"/>
              </a:ext>
            </a:extLst>
          </p:cNvPr>
          <p:cNvSpPr txBox="1"/>
          <p:nvPr/>
        </p:nvSpPr>
        <p:spPr>
          <a:xfrm>
            <a:off x="1151908" y="2552654"/>
            <a:ext cx="978288" cy="190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12" b="1" dirty="0">
                <a:solidFill>
                  <a:schemeClr val="bg1">
                    <a:lumMod val="75000"/>
                  </a:schemeClr>
                </a:solidFill>
              </a:rPr>
              <a:t>Forward strand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89EDDC-EDD5-4415-8877-C5B6E6CFAB53}"/>
              </a:ext>
            </a:extLst>
          </p:cNvPr>
          <p:cNvSpPr txBox="1"/>
          <p:nvPr/>
        </p:nvSpPr>
        <p:spPr>
          <a:xfrm>
            <a:off x="1151909" y="2649854"/>
            <a:ext cx="978287" cy="190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12" b="1" dirty="0">
                <a:solidFill>
                  <a:schemeClr val="bg1">
                    <a:lumMod val="75000"/>
                  </a:schemeClr>
                </a:solidFill>
              </a:rPr>
              <a:t>Reverse strand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BD492D8-B17E-41AA-885A-609AB972804B}"/>
              </a:ext>
            </a:extLst>
          </p:cNvPr>
          <p:cNvCxnSpPr/>
          <p:nvPr/>
        </p:nvCxnSpPr>
        <p:spPr>
          <a:xfrm>
            <a:off x="1068876" y="2629809"/>
            <a:ext cx="125011" cy="0"/>
          </a:xfrm>
          <a:prstGeom prst="line">
            <a:avLst/>
          </a:prstGeom>
          <a:ln w="9525">
            <a:solidFill>
              <a:srgbClr val="4CD2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287B4D-2B0B-4163-8486-855F0385B659}"/>
              </a:ext>
            </a:extLst>
          </p:cNvPr>
          <p:cNvCxnSpPr/>
          <p:nvPr/>
        </p:nvCxnSpPr>
        <p:spPr>
          <a:xfrm>
            <a:off x="1068876" y="2735397"/>
            <a:ext cx="125011" cy="0"/>
          </a:xfrm>
          <a:prstGeom prst="line">
            <a:avLst/>
          </a:prstGeom>
          <a:ln w="9525">
            <a:solidFill>
              <a:srgbClr val="F876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1">
            <a:extLst>
              <a:ext uri="{FF2B5EF4-FFF2-40B4-BE49-F238E27FC236}">
                <a16:creationId xmlns:a16="http://schemas.microsoft.com/office/drawing/2014/main" id="{407106DF-81CB-422E-A107-B39B0747C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1899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4903B4B8-BFF5-4C6C-B1F9-A6279935D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1"/>
          <a:stretch/>
        </p:blipFill>
        <p:spPr>
          <a:xfrm>
            <a:off x="3142444" y="4129785"/>
            <a:ext cx="8055671" cy="2479777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49036AF-FE89-4CE7-8571-4FA2C9EE3B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5"/>
          <a:stretch/>
        </p:blipFill>
        <p:spPr>
          <a:xfrm>
            <a:off x="3142444" y="883048"/>
            <a:ext cx="8650384" cy="2670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CD225F-2B07-4080-9BE4-23E5DE85635B}"/>
              </a:ext>
            </a:extLst>
          </p:cNvPr>
          <p:cNvSpPr txBox="1"/>
          <p:nvPr/>
        </p:nvSpPr>
        <p:spPr>
          <a:xfrm>
            <a:off x="347744" y="482938"/>
            <a:ext cx="322729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Feature importance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95E573-0B47-4EAC-9395-FBF41E44C8A6}"/>
              </a:ext>
            </a:extLst>
          </p:cNvPr>
          <p:cNvSpPr txBox="1"/>
          <p:nvPr/>
        </p:nvSpPr>
        <p:spPr>
          <a:xfrm>
            <a:off x="6093003" y="567645"/>
            <a:ext cx="2284467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Concatenated profiles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453C53-AE74-41F6-96A6-3D216867C606}"/>
              </a:ext>
            </a:extLst>
          </p:cNvPr>
          <p:cNvSpPr txBox="1"/>
          <p:nvPr/>
        </p:nvSpPr>
        <p:spPr>
          <a:xfrm>
            <a:off x="6093003" y="3811685"/>
            <a:ext cx="2284467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Processed profiles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3A6F5D-02A0-444F-BE08-E90281B9408D}"/>
              </a:ext>
            </a:extLst>
          </p:cNvPr>
          <p:cNvCxnSpPr>
            <a:cxnSpLocks/>
          </p:cNvCxnSpPr>
          <p:nvPr/>
        </p:nvCxnSpPr>
        <p:spPr>
          <a:xfrm>
            <a:off x="5654577" y="2019574"/>
            <a:ext cx="0" cy="1172242"/>
          </a:xfrm>
          <a:prstGeom prst="line">
            <a:avLst/>
          </a:prstGeom>
          <a:ln w="12700" cap="flat" cmpd="sng" algn="ctr">
            <a:solidFill>
              <a:srgbClr val="0119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6312EF-ED6D-4AA7-A30A-A43F65ADB94D}"/>
              </a:ext>
            </a:extLst>
          </p:cNvPr>
          <p:cNvCxnSpPr>
            <a:cxnSpLocks/>
          </p:cNvCxnSpPr>
          <p:nvPr/>
        </p:nvCxnSpPr>
        <p:spPr>
          <a:xfrm flipH="1">
            <a:off x="8112296" y="971777"/>
            <a:ext cx="6439" cy="1047797"/>
          </a:xfrm>
          <a:prstGeom prst="line">
            <a:avLst/>
          </a:prstGeom>
          <a:ln w="12700" cap="flat" cmpd="sng" algn="ctr">
            <a:solidFill>
              <a:srgbClr val="0119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AB951F-D359-4E15-95F5-F77F576A121E}"/>
              </a:ext>
            </a:extLst>
          </p:cNvPr>
          <p:cNvCxnSpPr>
            <a:cxnSpLocks/>
          </p:cNvCxnSpPr>
          <p:nvPr/>
        </p:nvCxnSpPr>
        <p:spPr>
          <a:xfrm>
            <a:off x="5654577" y="4194792"/>
            <a:ext cx="0" cy="2073040"/>
          </a:xfrm>
          <a:prstGeom prst="line">
            <a:avLst/>
          </a:prstGeom>
          <a:ln w="12700" cap="flat" cmpd="sng" algn="ctr">
            <a:solidFill>
              <a:srgbClr val="0119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5B801E-DB2F-45B0-9DDD-1091EAFE5318}"/>
              </a:ext>
            </a:extLst>
          </p:cNvPr>
          <p:cNvCxnSpPr>
            <a:cxnSpLocks/>
          </p:cNvCxnSpPr>
          <p:nvPr/>
        </p:nvCxnSpPr>
        <p:spPr>
          <a:xfrm>
            <a:off x="8105857" y="4204952"/>
            <a:ext cx="6439" cy="2066602"/>
          </a:xfrm>
          <a:prstGeom prst="line">
            <a:avLst/>
          </a:prstGeom>
          <a:ln w="12700" cap="flat" cmpd="sng" algn="ctr">
            <a:solidFill>
              <a:srgbClr val="0119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17E5F9-A6F5-4C87-AEF6-780A421B4C88}"/>
              </a:ext>
            </a:extLst>
          </p:cNvPr>
          <p:cNvCxnSpPr>
            <a:cxnSpLocks/>
          </p:cNvCxnSpPr>
          <p:nvPr/>
        </p:nvCxnSpPr>
        <p:spPr>
          <a:xfrm>
            <a:off x="6637665" y="2019574"/>
            <a:ext cx="6439" cy="1172242"/>
          </a:xfrm>
          <a:prstGeom prst="line">
            <a:avLst/>
          </a:prstGeom>
          <a:ln w="12700" cap="flat" cmpd="sng" algn="ctr">
            <a:solidFill>
              <a:srgbClr val="0119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9531BB-DDEE-47BC-B187-D32465D0E138}"/>
              </a:ext>
            </a:extLst>
          </p:cNvPr>
          <p:cNvCxnSpPr>
            <a:cxnSpLocks/>
          </p:cNvCxnSpPr>
          <p:nvPr/>
        </p:nvCxnSpPr>
        <p:spPr>
          <a:xfrm>
            <a:off x="9088943" y="971777"/>
            <a:ext cx="6443" cy="1047797"/>
          </a:xfrm>
          <a:prstGeom prst="line">
            <a:avLst/>
          </a:prstGeom>
          <a:ln w="12700" cap="flat" cmpd="sng" algn="ctr">
            <a:solidFill>
              <a:srgbClr val="0119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799430-07B6-41DA-9CFF-B2BC6664D804}"/>
              </a:ext>
            </a:extLst>
          </p:cNvPr>
          <p:cNvCxnSpPr>
            <a:cxnSpLocks/>
          </p:cNvCxnSpPr>
          <p:nvPr/>
        </p:nvCxnSpPr>
        <p:spPr>
          <a:xfrm>
            <a:off x="9095386" y="4204952"/>
            <a:ext cx="0" cy="2066602"/>
          </a:xfrm>
          <a:prstGeom prst="line">
            <a:avLst/>
          </a:prstGeom>
          <a:ln w="12700" cap="flat" cmpd="sng" algn="ctr">
            <a:solidFill>
              <a:srgbClr val="0119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753813-D221-4320-8E26-2DAFB74B8F69}"/>
              </a:ext>
            </a:extLst>
          </p:cNvPr>
          <p:cNvCxnSpPr>
            <a:cxnSpLocks/>
          </p:cNvCxnSpPr>
          <p:nvPr/>
        </p:nvCxnSpPr>
        <p:spPr>
          <a:xfrm>
            <a:off x="6637665" y="4193434"/>
            <a:ext cx="0" cy="2073040"/>
          </a:xfrm>
          <a:prstGeom prst="line">
            <a:avLst/>
          </a:prstGeom>
          <a:ln w="12700" cap="flat" cmpd="sng" algn="ctr">
            <a:solidFill>
              <a:srgbClr val="01190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53FBF62-4980-47AE-9E44-F53A2EBA458D}"/>
              </a:ext>
            </a:extLst>
          </p:cNvPr>
          <p:cNvGrpSpPr/>
          <p:nvPr/>
        </p:nvGrpSpPr>
        <p:grpSpPr>
          <a:xfrm>
            <a:off x="89799" y="1314310"/>
            <a:ext cx="3020663" cy="1982588"/>
            <a:chOff x="89799" y="1314310"/>
            <a:chExt cx="3020663" cy="198258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FDDBC9F-9CA5-42BA-9818-5102640D2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99" y="1314310"/>
              <a:ext cx="2890613" cy="1982588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A89D93-C057-4BB5-8AFC-49371C48BC7B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5" y="1996140"/>
              <a:ext cx="0" cy="1126522"/>
            </a:xfrm>
            <a:prstGeom prst="line">
              <a:avLst/>
            </a:prstGeom>
            <a:ln w="9525" cap="flat" cmpd="sng" algn="ctr">
              <a:solidFill>
                <a:srgbClr val="01190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B1AAA8-D8F5-48AA-BE74-2942F31F2F60}"/>
                </a:ext>
              </a:extLst>
            </p:cNvPr>
            <p:cNvCxnSpPr>
              <a:cxnSpLocks/>
            </p:cNvCxnSpPr>
            <p:nvPr/>
          </p:nvCxnSpPr>
          <p:spPr>
            <a:xfrm>
              <a:off x="1330765" y="1990044"/>
              <a:ext cx="0" cy="1126522"/>
            </a:xfrm>
            <a:prstGeom prst="line">
              <a:avLst/>
            </a:prstGeom>
            <a:ln w="9525" cap="flat" cmpd="sng" algn="ctr">
              <a:solidFill>
                <a:srgbClr val="01190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F676558-A567-4FF9-8F56-2CFA0AC835A1}"/>
                </a:ext>
              </a:extLst>
            </p:cNvPr>
            <p:cNvCxnSpPr>
              <a:cxnSpLocks/>
            </p:cNvCxnSpPr>
            <p:nvPr/>
          </p:nvCxnSpPr>
          <p:spPr>
            <a:xfrm>
              <a:off x="1747325" y="1490519"/>
              <a:ext cx="0" cy="502920"/>
            </a:xfrm>
            <a:prstGeom prst="line">
              <a:avLst/>
            </a:prstGeom>
            <a:ln w="9525" cap="flat" cmpd="sng" algn="ctr">
              <a:solidFill>
                <a:srgbClr val="01190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47EC4A-7DDE-409C-A07C-27DB94CDE0F3}"/>
                </a:ext>
              </a:extLst>
            </p:cNvPr>
            <p:cNvCxnSpPr>
              <a:cxnSpLocks/>
            </p:cNvCxnSpPr>
            <p:nvPr/>
          </p:nvCxnSpPr>
          <p:spPr>
            <a:xfrm>
              <a:off x="2014025" y="1487979"/>
              <a:ext cx="0" cy="502920"/>
            </a:xfrm>
            <a:prstGeom prst="line">
              <a:avLst/>
            </a:prstGeom>
            <a:ln w="9525" cap="flat" cmpd="sng" algn="ctr">
              <a:solidFill>
                <a:srgbClr val="01190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6B06997-8685-4764-BE2E-5629AB947404}"/>
                </a:ext>
              </a:extLst>
            </p:cNvPr>
            <p:cNvSpPr/>
            <p:nvPr/>
          </p:nvSpPr>
          <p:spPr>
            <a:xfrm>
              <a:off x="2506958" y="1336268"/>
              <a:ext cx="603504" cy="890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AC7FC2-CA53-495D-B107-2C8FA8FA71C6}"/>
              </a:ext>
            </a:extLst>
          </p:cNvPr>
          <p:cNvGrpSpPr/>
          <p:nvPr/>
        </p:nvGrpSpPr>
        <p:grpSpPr>
          <a:xfrm>
            <a:off x="89799" y="4193434"/>
            <a:ext cx="2951208" cy="1948381"/>
            <a:chOff x="171238" y="4426681"/>
            <a:chExt cx="2951208" cy="1948381"/>
          </a:xfrm>
        </p:grpSpPr>
        <p:pic>
          <p:nvPicPr>
            <p:cNvPr id="36" name="Picture 35" descr="Chart, line chart&#10;&#10;Description automatically generated">
              <a:extLst>
                <a:ext uri="{FF2B5EF4-FFF2-40B4-BE49-F238E27FC236}">
                  <a16:creationId xmlns:a16="http://schemas.microsoft.com/office/drawing/2014/main" id="{5EA6BBA4-3BA8-42E1-84D2-1A506C266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238" y="4426681"/>
              <a:ext cx="2727733" cy="1948381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D8C4D33-C56E-4C09-922B-3C364677D96F}"/>
                </a:ext>
              </a:extLst>
            </p:cNvPr>
            <p:cNvCxnSpPr>
              <a:cxnSpLocks/>
            </p:cNvCxnSpPr>
            <p:nvPr/>
          </p:nvCxnSpPr>
          <p:spPr>
            <a:xfrm>
              <a:off x="1877569" y="4567903"/>
              <a:ext cx="0" cy="814470"/>
            </a:xfrm>
            <a:prstGeom prst="line">
              <a:avLst/>
            </a:prstGeom>
            <a:ln w="9525" cap="flat" cmpd="sng" algn="ctr">
              <a:solidFill>
                <a:srgbClr val="01190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989B277-28FB-4DE6-BF14-7C91E6B27EC6}"/>
                </a:ext>
              </a:extLst>
            </p:cNvPr>
            <p:cNvCxnSpPr>
              <a:cxnSpLocks/>
            </p:cNvCxnSpPr>
            <p:nvPr/>
          </p:nvCxnSpPr>
          <p:spPr>
            <a:xfrm>
              <a:off x="2182369" y="4567903"/>
              <a:ext cx="0" cy="814470"/>
            </a:xfrm>
            <a:prstGeom prst="line">
              <a:avLst/>
            </a:prstGeom>
            <a:ln w="9525" cap="flat" cmpd="sng" algn="ctr">
              <a:solidFill>
                <a:srgbClr val="01190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F5AB931-E5C3-4956-92B4-9024A37745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8269" y="5382373"/>
              <a:ext cx="0" cy="814470"/>
            </a:xfrm>
            <a:prstGeom prst="line">
              <a:avLst/>
            </a:prstGeom>
            <a:ln w="9525" cap="flat" cmpd="sng" algn="ctr">
              <a:solidFill>
                <a:srgbClr val="01190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AE239F-9C49-4010-8F26-BA331890D1B8}"/>
                </a:ext>
              </a:extLst>
            </p:cNvPr>
            <p:cNvCxnSpPr>
              <a:cxnSpLocks/>
            </p:cNvCxnSpPr>
            <p:nvPr/>
          </p:nvCxnSpPr>
          <p:spPr>
            <a:xfrm>
              <a:off x="1427989" y="5382373"/>
              <a:ext cx="0" cy="814470"/>
            </a:xfrm>
            <a:prstGeom prst="line">
              <a:avLst/>
            </a:prstGeom>
            <a:ln w="9525" cap="flat" cmpd="sng" algn="ctr">
              <a:solidFill>
                <a:srgbClr val="01190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CB30643-AB7E-4394-8CD4-52F94FA03D19}"/>
                </a:ext>
              </a:extLst>
            </p:cNvPr>
            <p:cNvSpPr/>
            <p:nvPr/>
          </p:nvSpPr>
          <p:spPr>
            <a:xfrm>
              <a:off x="2858719" y="4428039"/>
              <a:ext cx="263727" cy="890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8548E0F8-A427-4BC8-A04F-F05DE5230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313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0C0A538-19A9-41F8-9F54-54A98C069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414" y="2422651"/>
            <a:ext cx="6137664" cy="763600"/>
          </a:xfrm>
        </p:spPr>
        <p:txBody>
          <a:bodyPr/>
          <a:lstStyle/>
          <a:p>
            <a:r>
              <a:rPr lang="en-US" dirty="0"/>
              <a:t>Input extraction supplementary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96196FA-A408-49DC-BA33-48BAB28EE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2985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8D6D6EEE-787A-401B-B42F-B7F2CD577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5" y="1660187"/>
            <a:ext cx="8178821" cy="3365770"/>
          </a:xfrm>
          <a:prstGeom prst="rect">
            <a:avLst/>
          </a:prstGeom>
        </p:spPr>
      </p:pic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8D59EAB6-1AD7-4841-8E9D-90E15BF2E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260" y="1660187"/>
            <a:ext cx="3093396" cy="4931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7CE9D5-C8A8-475D-BA8C-A061C2BF1A09}"/>
              </a:ext>
            </a:extLst>
          </p:cNvPr>
          <p:cNvSpPr txBox="1"/>
          <p:nvPr/>
        </p:nvSpPr>
        <p:spPr>
          <a:xfrm>
            <a:off x="4336316" y="518603"/>
            <a:ext cx="4037527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Exploratory plots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3749C-41CB-4900-AA3A-EE525997AD9A}"/>
              </a:ext>
            </a:extLst>
          </p:cNvPr>
          <p:cNvSpPr txBox="1"/>
          <p:nvPr/>
        </p:nvSpPr>
        <p:spPr>
          <a:xfrm>
            <a:off x="1074539" y="1269724"/>
            <a:ext cx="2284467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Classes distribution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7842D-E2CE-4541-8EBA-2F6A56399E12}"/>
              </a:ext>
            </a:extLst>
          </p:cNvPr>
          <p:cNvSpPr txBox="1"/>
          <p:nvPr/>
        </p:nvSpPr>
        <p:spPr>
          <a:xfrm>
            <a:off x="9092451" y="1269724"/>
            <a:ext cx="2284467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Total CTSS distribution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05771C6A-7965-43C4-8236-9527910C0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2026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7B2780B-6EA5-4A58-8F94-722E49B52F63}"/>
              </a:ext>
            </a:extLst>
          </p:cNvPr>
          <p:cNvSpPr txBox="1"/>
          <p:nvPr/>
        </p:nvSpPr>
        <p:spPr>
          <a:xfrm>
            <a:off x="2814792" y="614043"/>
            <a:ext cx="3277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A31D20"/>
                </a:solidFill>
              </a:rPr>
              <a:t>Positive profiles</a:t>
            </a:r>
            <a:endParaRPr lang="en-US" sz="1100" dirty="0">
              <a:solidFill>
                <a:srgbClr val="A31D2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A3FC8-A83D-496A-9DF0-9A2F1D35D390}"/>
              </a:ext>
            </a:extLst>
          </p:cNvPr>
          <p:cNvSpPr txBox="1"/>
          <p:nvPr/>
        </p:nvSpPr>
        <p:spPr>
          <a:xfrm>
            <a:off x="3251614" y="3712155"/>
            <a:ext cx="23936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A31D20"/>
                </a:solidFill>
              </a:rPr>
              <a:t>Negative profiles</a:t>
            </a:r>
            <a:endParaRPr lang="en-US" sz="1100" dirty="0">
              <a:solidFill>
                <a:srgbClr val="A31D20"/>
              </a:solidFill>
            </a:endParaRPr>
          </a:p>
        </p:txBody>
      </p:sp>
      <p:pic>
        <p:nvPicPr>
          <p:cNvPr id="36" name="Picture 35" descr="Chart, histogram&#10;&#10;Description automatically generated">
            <a:extLst>
              <a:ext uri="{FF2B5EF4-FFF2-40B4-BE49-F238E27FC236}">
                <a16:creationId xmlns:a16="http://schemas.microsoft.com/office/drawing/2014/main" id="{BFA8E0C6-8164-4096-9B62-1FB972226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368" y="1457199"/>
            <a:ext cx="2307044" cy="1582335"/>
          </a:xfrm>
          <a:prstGeom prst="rect">
            <a:avLst/>
          </a:prstGeom>
        </p:spPr>
      </p:pic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21359CFC-B1A1-4845-B0A8-DA52DBA8D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" y="1488301"/>
            <a:ext cx="2180189" cy="1495328"/>
          </a:xfrm>
          <a:prstGeom prst="rect">
            <a:avLst/>
          </a:prstGeom>
        </p:spPr>
      </p:pic>
      <p:pic>
        <p:nvPicPr>
          <p:cNvPr id="42" name="Picture 41" descr="Chart&#10;&#10;Description automatically generated">
            <a:extLst>
              <a:ext uri="{FF2B5EF4-FFF2-40B4-BE49-F238E27FC236}">
                <a16:creationId xmlns:a16="http://schemas.microsoft.com/office/drawing/2014/main" id="{5669CBDB-2B7B-4CA7-B25E-7EC3AB923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552648"/>
            <a:ext cx="2180189" cy="1495329"/>
          </a:xfrm>
          <a:prstGeom prst="rect">
            <a:avLst/>
          </a:prstGeom>
        </p:spPr>
      </p:pic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3CE6FF59-AA96-4557-B2EA-6B564FF08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387" y="1481156"/>
            <a:ext cx="2232752" cy="1531380"/>
          </a:xfrm>
          <a:prstGeom prst="rect">
            <a:avLst/>
          </a:prstGeom>
        </p:spPr>
      </p:pic>
      <p:pic>
        <p:nvPicPr>
          <p:cNvPr id="45" name="Picture 44" descr="Chart&#10;&#10;Description automatically generated">
            <a:extLst>
              <a:ext uri="{FF2B5EF4-FFF2-40B4-BE49-F238E27FC236}">
                <a16:creationId xmlns:a16="http://schemas.microsoft.com/office/drawing/2014/main" id="{B44CD689-44C9-4001-9A2C-5130A3422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0188" y="4562845"/>
            <a:ext cx="2180191" cy="1495329"/>
          </a:xfrm>
          <a:prstGeom prst="rect">
            <a:avLst/>
          </a:prstGeom>
        </p:spPr>
      </p:pic>
      <p:pic>
        <p:nvPicPr>
          <p:cNvPr id="46" name="Picture 45" descr="Chart, histogram&#10;&#10;Description automatically generated">
            <a:extLst>
              <a:ext uri="{FF2B5EF4-FFF2-40B4-BE49-F238E27FC236}">
                <a16:creationId xmlns:a16="http://schemas.microsoft.com/office/drawing/2014/main" id="{CD916919-4FCE-42D2-AFBA-6846E11CF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311" y="1481156"/>
            <a:ext cx="2232752" cy="1531380"/>
          </a:xfrm>
          <a:prstGeom prst="rect">
            <a:avLst/>
          </a:prstGeom>
        </p:spPr>
      </p:pic>
      <p:pic>
        <p:nvPicPr>
          <p:cNvPr id="47" name="Picture 46" descr="Chart&#10;&#10;Description automatically generated">
            <a:extLst>
              <a:ext uri="{FF2B5EF4-FFF2-40B4-BE49-F238E27FC236}">
                <a16:creationId xmlns:a16="http://schemas.microsoft.com/office/drawing/2014/main" id="{DC4932E7-5594-4795-9E30-C0FF5ACF4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9162" y="4562845"/>
            <a:ext cx="2232752" cy="1531380"/>
          </a:xfrm>
          <a:prstGeom prst="rect">
            <a:avLst/>
          </a:prstGeom>
        </p:spPr>
      </p:pic>
      <p:pic>
        <p:nvPicPr>
          <p:cNvPr id="48" name="Picture 47" descr="Chart&#10;&#10;Description automatically generated">
            <a:extLst>
              <a:ext uri="{FF2B5EF4-FFF2-40B4-BE49-F238E27FC236}">
                <a16:creationId xmlns:a16="http://schemas.microsoft.com/office/drawing/2014/main" id="{73F442A4-008A-44CB-A70E-FEE4469CE7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20" y="4537368"/>
            <a:ext cx="2307043" cy="158233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9D3C3E1-619C-414E-958D-2A6AA675DE53}"/>
              </a:ext>
            </a:extLst>
          </p:cNvPr>
          <p:cNvSpPr txBox="1"/>
          <p:nvPr/>
        </p:nvSpPr>
        <p:spPr>
          <a:xfrm>
            <a:off x="145789" y="1131622"/>
            <a:ext cx="1953343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R1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8B6200-809C-4A49-AA51-99E3C96F974B}"/>
              </a:ext>
            </a:extLst>
          </p:cNvPr>
          <p:cNvSpPr txBox="1"/>
          <p:nvPr/>
        </p:nvSpPr>
        <p:spPr>
          <a:xfrm>
            <a:off x="2325978" y="1126972"/>
            <a:ext cx="1953343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R2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8A5162F-F9FF-471C-8779-ABB8BCFA12DF}"/>
              </a:ext>
            </a:extLst>
          </p:cNvPr>
          <p:cNvSpPr txBox="1"/>
          <p:nvPr/>
        </p:nvSpPr>
        <p:spPr>
          <a:xfrm>
            <a:off x="4457382" y="1109239"/>
            <a:ext cx="1953343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R3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67B1145-40E8-4194-973B-EAF1A53BF520}"/>
              </a:ext>
            </a:extLst>
          </p:cNvPr>
          <p:cNvSpPr txBox="1"/>
          <p:nvPr/>
        </p:nvSpPr>
        <p:spPr>
          <a:xfrm>
            <a:off x="6472402" y="1109239"/>
            <a:ext cx="1953343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R4</a:t>
            </a:r>
            <a:endParaRPr lang="en-US" sz="1467" dirty="0">
              <a:solidFill>
                <a:srgbClr val="A31D20"/>
              </a:solidFill>
            </a:endParaRPr>
          </a:p>
        </p:txBody>
      </p:sp>
      <p:pic>
        <p:nvPicPr>
          <p:cNvPr id="57" name="Picture 56" descr="Chart, histogram&#10;&#10;Description automatically generated">
            <a:extLst>
              <a:ext uri="{FF2B5EF4-FFF2-40B4-BE49-F238E27FC236}">
                <a16:creationId xmlns:a16="http://schemas.microsoft.com/office/drawing/2014/main" id="{E33697AE-945A-4A2D-8E79-679C9AFC28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3578" y="1427339"/>
            <a:ext cx="2918422" cy="2001661"/>
          </a:xfrm>
          <a:prstGeom prst="rect">
            <a:avLst/>
          </a:prstGeom>
        </p:spPr>
      </p:pic>
      <p:pic>
        <p:nvPicPr>
          <p:cNvPr id="58" name="Picture 57" descr="Chart, line chart&#10;&#10;Description automatically generated">
            <a:extLst>
              <a:ext uri="{FF2B5EF4-FFF2-40B4-BE49-F238E27FC236}">
                <a16:creationId xmlns:a16="http://schemas.microsoft.com/office/drawing/2014/main" id="{D2F9B34E-B308-4C82-813D-24051713F5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3578" y="4552648"/>
            <a:ext cx="2918422" cy="200166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FB8BDE-E6F8-406B-8827-A727E25E7F3A}"/>
              </a:ext>
            </a:extLst>
          </p:cNvPr>
          <p:cNvCxnSpPr>
            <a:cxnSpLocks/>
          </p:cNvCxnSpPr>
          <p:nvPr/>
        </p:nvCxnSpPr>
        <p:spPr>
          <a:xfrm>
            <a:off x="8871643" y="5314689"/>
            <a:ext cx="383965" cy="0"/>
          </a:xfrm>
          <a:prstGeom prst="straightConnector1">
            <a:avLst/>
          </a:prstGeom>
          <a:ln w="6350">
            <a:solidFill>
              <a:srgbClr val="A31D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F2F8DB-CA4B-4A3F-954C-6DBB72F0B1BD}"/>
              </a:ext>
            </a:extLst>
          </p:cNvPr>
          <p:cNvCxnSpPr>
            <a:cxnSpLocks/>
          </p:cNvCxnSpPr>
          <p:nvPr/>
        </p:nvCxnSpPr>
        <p:spPr>
          <a:xfrm>
            <a:off x="8884412" y="2236350"/>
            <a:ext cx="383965" cy="0"/>
          </a:xfrm>
          <a:prstGeom prst="straightConnector1">
            <a:avLst/>
          </a:prstGeom>
          <a:ln w="6350">
            <a:solidFill>
              <a:srgbClr val="A31D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F4625F9-BD3A-40CD-9CEE-444E2BBA9418}"/>
              </a:ext>
            </a:extLst>
          </p:cNvPr>
          <p:cNvSpPr txBox="1"/>
          <p:nvPr/>
        </p:nvSpPr>
        <p:spPr>
          <a:xfrm>
            <a:off x="140640" y="4202225"/>
            <a:ext cx="1953343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R1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6470BB-6D76-4D3F-A98C-63C14DDE9AA7}"/>
              </a:ext>
            </a:extLst>
          </p:cNvPr>
          <p:cNvSpPr txBox="1"/>
          <p:nvPr/>
        </p:nvSpPr>
        <p:spPr>
          <a:xfrm>
            <a:off x="2320829" y="4219958"/>
            <a:ext cx="1953343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R2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7B0518-10F6-4D26-B98C-825F388DAF87}"/>
              </a:ext>
            </a:extLst>
          </p:cNvPr>
          <p:cNvSpPr txBox="1"/>
          <p:nvPr/>
        </p:nvSpPr>
        <p:spPr>
          <a:xfrm>
            <a:off x="4452233" y="4202225"/>
            <a:ext cx="1953343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R3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169B13-1BFD-48C6-B99E-64E403D38EF2}"/>
              </a:ext>
            </a:extLst>
          </p:cNvPr>
          <p:cNvSpPr txBox="1"/>
          <p:nvPr/>
        </p:nvSpPr>
        <p:spPr>
          <a:xfrm>
            <a:off x="6467253" y="4202377"/>
            <a:ext cx="1953343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R4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373F45-9FC8-484D-B807-9E34C134BE4D}"/>
              </a:ext>
            </a:extLst>
          </p:cNvPr>
          <p:cNvSpPr txBox="1"/>
          <p:nvPr/>
        </p:nvSpPr>
        <p:spPr>
          <a:xfrm>
            <a:off x="9728107" y="4198073"/>
            <a:ext cx="1953343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Negatives merged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8FD601-C5CD-4E05-8025-6947F3090B71}"/>
              </a:ext>
            </a:extLst>
          </p:cNvPr>
          <p:cNvSpPr txBox="1"/>
          <p:nvPr/>
        </p:nvSpPr>
        <p:spPr>
          <a:xfrm>
            <a:off x="9756117" y="1121847"/>
            <a:ext cx="1953343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Positives merged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31" name="Slide Number Placeholder 1">
            <a:extLst>
              <a:ext uri="{FF2B5EF4-FFF2-40B4-BE49-F238E27FC236}">
                <a16:creationId xmlns:a16="http://schemas.microsoft.com/office/drawing/2014/main" id="{25EB764D-43FC-4FB4-B0FE-30EB5FB2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4206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3FAD5326-0F90-4A9C-A743-1B23E7963E38}"/>
              </a:ext>
            </a:extLst>
          </p:cNvPr>
          <p:cNvGrpSpPr/>
          <p:nvPr/>
        </p:nvGrpSpPr>
        <p:grpSpPr>
          <a:xfrm>
            <a:off x="-105516" y="1661861"/>
            <a:ext cx="4111403" cy="4199527"/>
            <a:chOff x="-41662" y="2486182"/>
            <a:chExt cx="4111403" cy="4199527"/>
          </a:xfrm>
        </p:grpSpPr>
        <p:pic>
          <p:nvPicPr>
            <p:cNvPr id="55" name="Picture 54" descr="Chart&#10;&#10;Description automatically generated">
              <a:extLst>
                <a:ext uri="{FF2B5EF4-FFF2-40B4-BE49-F238E27FC236}">
                  <a16:creationId xmlns:a16="http://schemas.microsoft.com/office/drawing/2014/main" id="{DD4A4A45-4F9D-4968-A988-80B8791D1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2881" y="4815435"/>
              <a:ext cx="2726859" cy="1870274"/>
            </a:xfrm>
            <a:prstGeom prst="rect">
              <a:avLst/>
            </a:prstGeom>
          </p:spPr>
        </p:pic>
        <p:pic>
          <p:nvPicPr>
            <p:cNvPr id="51" name="Picture 50" descr="Chart&#10;&#10;Description automatically generated">
              <a:extLst>
                <a:ext uri="{FF2B5EF4-FFF2-40B4-BE49-F238E27FC236}">
                  <a16:creationId xmlns:a16="http://schemas.microsoft.com/office/drawing/2014/main" id="{47F9F9C4-2FC8-40C3-AF97-939112004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2881" y="2784274"/>
              <a:ext cx="2726860" cy="1870274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463E121-D4E6-4F82-8639-7F34EDBE934E}"/>
                </a:ext>
              </a:extLst>
            </p:cNvPr>
            <p:cNvGrpSpPr/>
            <p:nvPr/>
          </p:nvGrpSpPr>
          <p:grpSpPr>
            <a:xfrm>
              <a:off x="-41662" y="2486182"/>
              <a:ext cx="3737679" cy="3401407"/>
              <a:chOff x="-41662" y="2486182"/>
              <a:chExt cx="3737679" cy="3401407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43D050C-DA37-409E-804D-B0A3F20B1445}"/>
                  </a:ext>
                </a:extLst>
              </p:cNvPr>
              <p:cNvSpPr txBox="1"/>
              <p:nvPr/>
            </p:nvSpPr>
            <p:spPr>
              <a:xfrm>
                <a:off x="1579183" y="2486182"/>
                <a:ext cx="211683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/>
                  <a:t>Total 3kk (33% positive) </a:t>
                </a:r>
                <a:endParaRPr lang="en-US" sz="10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0DB284-39C1-4DBA-B9E6-A5BAD794A5E5}"/>
                  </a:ext>
                </a:extLst>
              </p:cNvPr>
              <p:cNvSpPr txBox="1"/>
              <p:nvPr/>
            </p:nvSpPr>
            <p:spPr>
              <a:xfrm>
                <a:off x="-41662" y="3434310"/>
                <a:ext cx="146500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A31D20"/>
                    </a:solidFill>
                  </a:rPr>
                  <a:t>Positive profiles</a:t>
                </a:r>
                <a:endParaRPr lang="en-US" sz="1100" dirty="0">
                  <a:solidFill>
                    <a:srgbClr val="A31D2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DE36F8-2E91-4E8B-AA87-80865E920D4A}"/>
                  </a:ext>
                </a:extLst>
              </p:cNvPr>
              <p:cNvSpPr txBox="1"/>
              <p:nvPr/>
            </p:nvSpPr>
            <p:spPr>
              <a:xfrm>
                <a:off x="-41662" y="5302814"/>
                <a:ext cx="146500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A31D20"/>
                    </a:solidFill>
                  </a:rPr>
                  <a:t>Negative profiles</a:t>
                </a:r>
                <a:endParaRPr lang="en-US" sz="1100" dirty="0">
                  <a:solidFill>
                    <a:srgbClr val="A31D20"/>
                  </a:solidFill>
                </a:endParaRPr>
              </a:p>
            </p:txBody>
          </p:sp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464D9A39-95BA-470F-8CBE-499E51294357}"/>
              </a:ext>
            </a:extLst>
          </p:cNvPr>
          <p:cNvSpPr/>
          <p:nvPr/>
        </p:nvSpPr>
        <p:spPr>
          <a:xfrm>
            <a:off x="7664987" y="4811813"/>
            <a:ext cx="440047" cy="119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FCBA440-C0CA-41D3-8160-84728BB7630D}"/>
              </a:ext>
            </a:extLst>
          </p:cNvPr>
          <p:cNvGrpSpPr/>
          <p:nvPr/>
        </p:nvGrpSpPr>
        <p:grpSpPr>
          <a:xfrm>
            <a:off x="3913609" y="1661862"/>
            <a:ext cx="4199412" cy="4205667"/>
            <a:chOff x="3977463" y="2486183"/>
            <a:chExt cx="4199412" cy="420566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77D0C71-8F04-451F-8DF2-98C201518711}"/>
                </a:ext>
              </a:extLst>
            </p:cNvPr>
            <p:cNvGrpSpPr/>
            <p:nvPr/>
          </p:nvGrpSpPr>
          <p:grpSpPr>
            <a:xfrm>
              <a:off x="3977463" y="2486183"/>
              <a:ext cx="4116410" cy="2634720"/>
              <a:chOff x="3977463" y="2486183"/>
              <a:chExt cx="4116410" cy="263472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6C37345-74CF-4165-A110-BDBAF28FCB3F}"/>
                  </a:ext>
                </a:extLst>
              </p:cNvPr>
              <p:cNvGrpSpPr/>
              <p:nvPr/>
            </p:nvGrpSpPr>
            <p:grpSpPr>
              <a:xfrm>
                <a:off x="3977463" y="2486183"/>
                <a:ext cx="3766452" cy="2634720"/>
                <a:chOff x="3977463" y="2486183"/>
                <a:chExt cx="3766452" cy="2634720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E478D42-EF5D-4FB4-968C-DD3DEEAB4BB7}"/>
                    </a:ext>
                  </a:extLst>
                </p:cNvPr>
                <p:cNvSpPr txBox="1"/>
                <p:nvPr/>
              </p:nvSpPr>
              <p:spPr>
                <a:xfrm>
                  <a:off x="3977463" y="4597683"/>
                  <a:ext cx="147681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31D20"/>
                      </a:solidFill>
                    </a:rPr>
                    <a:t>Data augmentation</a:t>
                  </a:r>
                  <a:endParaRPr lang="en-US" sz="1400" dirty="0">
                    <a:solidFill>
                      <a:srgbClr val="A31D20"/>
                    </a:solidFill>
                  </a:endParaRPr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F9EA81A9-E5A2-4B1A-835C-7240F9518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5336" y="4852488"/>
                  <a:ext cx="145058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E4B1FEE-F6B0-4B8F-97AC-355F86470A43}"/>
                    </a:ext>
                  </a:extLst>
                </p:cNvPr>
                <p:cNvSpPr txBox="1"/>
                <p:nvPr/>
              </p:nvSpPr>
              <p:spPr>
                <a:xfrm>
                  <a:off x="5627081" y="2486183"/>
                  <a:ext cx="211683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b="1" dirty="0"/>
                    <a:t>Total 6.2kk (47% positive) </a:t>
                  </a:r>
                  <a:endParaRPr lang="en-US" sz="1000" dirty="0"/>
                </a:p>
              </p:txBody>
            </p:sp>
          </p:grp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31B88C6-FCF0-4F7D-913C-36836A058956}"/>
                  </a:ext>
                </a:extLst>
              </p:cNvPr>
              <p:cNvSpPr/>
              <p:nvPr/>
            </p:nvSpPr>
            <p:spPr>
              <a:xfrm>
                <a:off x="7653827" y="4800073"/>
                <a:ext cx="440046" cy="1197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7" name="Picture 56" descr="Chart, line chart&#10;&#10;Description automatically generated">
              <a:extLst>
                <a:ext uri="{FF2B5EF4-FFF2-40B4-BE49-F238E27FC236}">
                  <a16:creationId xmlns:a16="http://schemas.microsoft.com/office/drawing/2014/main" id="{E03CA831-1366-4932-A088-A7E0D5D28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0016" y="2781472"/>
              <a:ext cx="2726859" cy="1870274"/>
            </a:xfrm>
            <a:prstGeom prst="rect">
              <a:avLst/>
            </a:prstGeom>
          </p:spPr>
        </p:pic>
        <p:pic>
          <p:nvPicPr>
            <p:cNvPr id="59" name="Picture 58" descr="Chart, line chart&#10;&#10;Description automatically generated">
              <a:extLst>
                <a:ext uri="{FF2B5EF4-FFF2-40B4-BE49-F238E27FC236}">
                  <a16:creationId xmlns:a16="http://schemas.microsoft.com/office/drawing/2014/main" id="{94D3D99F-E148-4A96-9BEC-8F2B415F7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5157" y="4821576"/>
              <a:ext cx="2726859" cy="1870274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DF8337E-0887-47F6-8328-7D4FEB155E76}"/>
              </a:ext>
            </a:extLst>
          </p:cNvPr>
          <p:cNvGrpSpPr/>
          <p:nvPr/>
        </p:nvGrpSpPr>
        <p:grpSpPr>
          <a:xfrm>
            <a:off x="8031287" y="1661861"/>
            <a:ext cx="3962290" cy="4118180"/>
            <a:chOff x="8095141" y="2486182"/>
            <a:chExt cx="3962290" cy="411818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7A47C5-2AA9-43C7-B0CF-F6BB74AB8878}"/>
                </a:ext>
              </a:extLst>
            </p:cNvPr>
            <p:cNvGrpSpPr/>
            <p:nvPr/>
          </p:nvGrpSpPr>
          <p:grpSpPr>
            <a:xfrm>
              <a:off x="8095141" y="2486182"/>
              <a:ext cx="3962290" cy="2641299"/>
              <a:chOff x="8095141" y="2486182"/>
              <a:chExt cx="3962290" cy="264129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C0930C4-C164-46D3-84D0-79563D7B3281}"/>
                  </a:ext>
                </a:extLst>
              </p:cNvPr>
              <p:cNvGrpSpPr/>
              <p:nvPr/>
            </p:nvGrpSpPr>
            <p:grpSpPr>
              <a:xfrm>
                <a:off x="8095141" y="2792445"/>
                <a:ext cx="3962290" cy="2335036"/>
                <a:chOff x="8095141" y="2792445"/>
                <a:chExt cx="3962290" cy="2335036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8E96D10-CEBB-4392-8EA6-FB99A5E8C351}"/>
                    </a:ext>
                  </a:extLst>
                </p:cNvPr>
                <p:cNvSpPr/>
                <p:nvPr/>
              </p:nvSpPr>
              <p:spPr>
                <a:xfrm>
                  <a:off x="11950470" y="4822723"/>
                  <a:ext cx="106961" cy="97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50B5A99-3314-42B8-BD69-D2E2FCA650FD}"/>
                    </a:ext>
                  </a:extLst>
                </p:cNvPr>
                <p:cNvSpPr txBox="1"/>
                <p:nvPr/>
              </p:nvSpPr>
              <p:spPr>
                <a:xfrm>
                  <a:off x="8095141" y="4604261"/>
                  <a:ext cx="131893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31D20"/>
                      </a:solidFill>
                    </a:rPr>
                    <a:t>Profiles processing</a:t>
                  </a:r>
                  <a:endParaRPr lang="en-US" sz="1400" dirty="0">
                    <a:solidFill>
                      <a:srgbClr val="A31D20"/>
                    </a:solidFill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2D2AB461-0553-466B-B098-CD00548BD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49504" y="4858086"/>
                  <a:ext cx="124821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D090949-E4DF-4EDE-AFB8-BC9A6C328033}"/>
                    </a:ext>
                  </a:extLst>
                </p:cNvPr>
                <p:cNvSpPr/>
                <p:nvPr/>
              </p:nvSpPr>
              <p:spPr>
                <a:xfrm>
                  <a:off x="11950470" y="2792445"/>
                  <a:ext cx="76200" cy="86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4875370-CB6C-4C07-BF43-A96BEB730229}"/>
                  </a:ext>
                </a:extLst>
              </p:cNvPr>
              <p:cNvSpPr txBox="1"/>
              <p:nvPr/>
            </p:nvSpPr>
            <p:spPr>
              <a:xfrm>
                <a:off x="9703781" y="2486182"/>
                <a:ext cx="211683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/>
                  <a:t>Halved features</a:t>
                </a:r>
                <a:endParaRPr lang="en-US" sz="1000" dirty="0"/>
              </a:p>
            </p:txBody>
          </p:sp>
        </p:grpSp>
        <p:pic>
          <p:nvPicPr>
            <p:cNvPr id="65" name="Picture 64" descr="Chart, line chart&#10;&#10;Description automatically generated">
              <a:extLst>
                <a:ext uri="{FF2B5EF4-FFF2-40B4-BE49-F238E27FC236}">
                  <a16:creationId xmlns:a16="http://schemas.microsoft.com/office/drawing/2014/main" id="{A0DF6939-F5A6-4A4D-87C2-23A62981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9629" y="2798541"/>
              <a:ext cx="2519635" cy="1799739"/>
            </a:xfrm>
            <a:prstGeom prst="rect">
              <a:avLst/>
            </a:prstGeom>
          </p:spPr>
        </p:pic>
        <p:pic>
          <p:nvPicPr>
            <p:cNvPr id="74" name="Picture 73" descr="Chart, line chart&#10;&#10;Description automatically generated">
              <a:extLst>
                <a:ext uri="{FF2B5EF4-FFF2-40B4-BE49-F238E27FC236}">
                  <a16:creationId xmlns:a16="http://schemas.microsoft.com/office/drawing/2014/main" id="{A112FB10-D6B3-41F4-BB3B-CE80F615E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946" y="4877807"/>
              <a:ext cx="2517318" cy="1726555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4FFEB20-6EE1-4D9C-A07B-56BED8BA16FF}"/>
              </a:ext>
            </a:extLst>
          </p:cNvPr>
          <p:cNvSpPr txBox="1"/>
          <p:nvPr/>
        </p:nvSpPr>
        <p:spPr>
          <a:xfrm>
            <a:off x="4546322" y="585185"/>
            <a:ext cx="322729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Input extraction 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2ECD32-D9D8-4C6F-AFC3-11B061C1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031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4829B8-FFF1-43C9-BA3F-06E5F83DC7D6}"/>
              </a:ext>
            </a:extLst>
          </p:cNvPr>
          <p:cNvGrpSpPr/>
          <p:nvPr/>
        </p:nvGrpSpPr>
        <p:grpSpPr>
          <a:xfrm>
            <a:off x="57951" y="1649549"/>
            <a:ext cx="12134049" cy="3949252"/>
            <a:chOff x="57951" y="1045678"/>
            <a:chExt cx="12134049" cy="3949252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9189296-0F2B-497E-BE58-91A46D794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9805" y="1444512"/>
              <a:ext cx="5982195" cy="1495549"/>
            </a:xfrm>
            <a:prstGeom prst="rect">
              <a:avLst/>
            </a:prstGeom>
          </p:spPr>
        </p:pic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9083132B-BB7B-44C3-9545-36FEE7E5F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3951" y="3568798"/>
              <a:ext cx="5704527" cy="1426132"/>
            </a:xfrm>
            <a:prstGeom prst="rect">
              <a:avLst/>
            </a:prstGeom>
          </p:spPr>
        </p:pic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173812CA-2FD9-4045-AA4A-1B71CB196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52" y="1496028"/>
              <a:ext cx="5982195" cy="1495549"/>
            </a:xfrm>
            <a:prstGeom prst="rect">
              <a:avLst/>
            </a:prstGeom>
          </p:spPr>
        </p:pic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358C0B7E-E869-489A-B53F-133CDAE23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51" y="3562305"/>
              <a:ext cx="5704526" cy="142613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F98CB8-6CD6-4954-9E83-20BD329E2FDC}"/>
                </a:ext>
              </a:extLst>
            </p:cNvPr>
            <p:cNvSpPr txBox="1"/>
            <p:nvPr/>
          </p:nvSpPr>
          <p:spPr>
            <a:xfrm>
              <a:off x="1628813" y="1047285"/>
              <a:ext cx="27972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A31D20"/>
                  </a:solidFill>
                </a:rPr>
                <a:t>Positive profiles</a:t>
              </a:r>
              <a:endParaRPr lang="en-US" sz="1100" dirty="0">
                <a:solidFill>
                  <a:srgbClr val="A31D2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93EFB6-DF1A-4C8E-8849-B6A61BF6C06D}"/>
                </a:ext>
              </a:extLst>
            </p:cNvPr>
            <p:cNvSpPr txBox="1"/>
            <p:nvPr/>
          </p:nvSpPr>
          <p:spPr>
            <a:xfrm>
              <a:off x="7765986" y="1045678"/>
              <a:ext cx="27972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A31D20"/>
                  </a:solidFill>
                </a:rPr>
                <a:t>Negative profiles</a:t>
              </a:r>
              <a:endParaRPr lang="en-US" sz="1100" dirty="0">
                <a:solidFill>
                  <a:srgbClr val="A31D2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FCD384F-DEA5-448A-A44D-44CEFABC06E6}"/>
                </a:ext>
              </a:extLst>
            </p:cNvPr>
            <p:cNvCxnSpPr>
              <a:cxnSpLocks/>
            </p:cNvCxnSpPr>
            <p:nvPr/>
          </p:nvCxnSpPr>
          <p:spPr>
            <a:xfrm>
              <a:off x="2950391" y="3085394"/>
              <a:ext cx="0" cy="392342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C979FEF-D402-4806-A853-31589E73A4B2}"/>
                </a:ext>
              </a:extLst>
            </p:cNvPr>
            <p:cNvCxnSpPr>
              <a:cxnSpLocks/>
            </p:cNvCxnSpPr>
            <p:nvPr/>
          </p:nvCxnSpPr>
          <p:spPr>
            <a:xfrm>
              <a:off x="9114082" y="3085394"/>
              <a:ext cx="0" cy="392342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C40CD99-5C9E-4B05-B0F9-4BA085FC089C}"/>
              </a:ext>
            </a:extLst>
          </p:cNvPr>
          <p:cNvSpPr txBox="1"/>
          <p:nvPr/>
        </p:nvSpPr>
        <p:spPr>
          <a:xfrm>
            <a:off x="4482354" y="564559"/>
            <a:ext cx="322729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Example of profiles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191490DD-BA48-4C35-9016-3C5CACF9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5639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7FE9E96-2992-4DED-A213-B1E5B3527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12" y="2074580"/>
            <a:ext cx="5001449" cy="34303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C8BAEE-16FB-4968-A76A-3AF5D6B08FC5}"/>
              </a:ext>
            </a:extLst>
          </p:cNvPr>
          <p:cNvSpPr txBox="1"/>
          <p:nvPr/>
        </p:nvSpPr>
        <p:spPr>
          <a:xfrm>
            <a:off x="5163135" y="710519"/>
            <a:ext cx="322729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Profiles length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2F86C5-A1C9-4942-B090-BF79E601A92E}"/>
              </a:ext>
            </a:extLst>
          </p:cNvPr>
          <p:cNvSpPr txBox="1"/>
          <p:nvPr/>
        </p:nvSpPr>
        <p:spPr>
          <a:xfrm>
            <a:off x="1801053" y="1670719"/>
            <a:ext cx="2284467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Positive profile 301 bp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DA54AB-DA0C-482B-8750-B3C487604FAF}"/>
              </a:ext>
            </a:extLst>
          </p:cNvPr>
          <p:cNvSpPr txBox="1"/>
          <p:nvPr/>
        </p:nvSpPr>
        <p:spPr>
          <a:xfrm>
            <a:off x="8010495" y="1670719"/>
            <a:ext cx="2284467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Positive profile 601 bp</a:t>
            </a:r>
            <a:endParaRPr lang="en-US" sz="1467" dirty="0">
              <a:solidFill>
                <a:srgbClr val="A31D2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6BCEAB-5218-495E-BF73-289150419F72}"/>
              </a:ext>
            </a:extLst>
          </p:cNvPr>
          <p:cNvGrpSpPr/>
          <p:nvPr/>
        </p:nvGrpSpPr>
        <p:grpSpPr>
          <a:xfrm>
            <a:off x="7072015" y="2074579"/>
            <a:ext cx="4498683" cy="3430349"/>
            <a:chOff x="216322" y="4050479"/>
            <a:chExt cx="3901563" cy="2675969"/>
          </a:xfrm>
        </p:grpSpPr>
        <p:pic>
          <p:nvPicPr>
            <p:cNvPr id="14" name="Picture 13" descr="Chart, histogram&#10;&#10;Description automatically generated">
              <a:extLst>
                <a:ext uri="{FF2B5EF4-FFF2-40B4-BE49-F238E27FC236}">
                  <a16:creationId xmlns:a16="http://schemas.microsoft.com/office/drawing/2014/main" id="{6CC31191-232D-444C-BA4A-A32333948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22" y="4050479"/>
              <a:ext cx="3901563" cy="2675969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61266AD-AB9E-49E0-BB56-AD8A6E143F4E}"/>
                </a:ext>
              </a:extLst>
            </p:cNvPr>
            <p:cNvCxnSpPr>
              <a:cxnSpLocks/>
            </p:cNvCxnSpPr>
            <p:nvPr/>
          </p:nvCxnSpPr>
          <p:spPr>
            <a:xfrm>
              <a:off x="1433440" y="4255138"/>
              <a:ext cx="0" cy="2224391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4BD739-5445-457A-9861-9223DF43A419}"/>
                </a:ext>
              </a:extLst>
            </p:cNvPr>
            <p:cNvCxnSpPr>
              <a:cxnSpLocks/>
            </p:cNvCxnSpPr>
            <p:nvPr/>
          </p:nvCxnSpPr>
          <p:spPr>
            <a:xfrm>
              <a:off x="2841616" y="4255138"/>
              <a:ext cx="0" cy="2224391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229EF27D-0A16-4D5D-874E-79E04EA1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0342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37CAAB-15A2-4CF1-ABC6-DFAB29A9EC4F}"/>
              </a:ext>
            </a:extLst>
          </p:cNvPr>
          <p:cNvSpPr txBox="1"/>
          <p:nvPr/>
        </p:nvSpPr>
        <p:spPr>
          <a:xfrm>
            <a:off x="8177420" y="5869854"/>
            <a:ext cx="43885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Robin Andersson and Albin 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Sandelin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, 2020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5FFC50-6CD5-457D-825D-9FCB5D0AB8E5}"/>
              </a:ext>
            </a:extLst>
          </p:cNvPr>
          <p:cNvGrpSpPr/>
          <p:nvPr/>
        </p:nvGrpSpPr>
        <p:grpSpPr>
          <a:xfrm>
            <a:off x="523039" y="1343390"/>
            <a:ext cx="10443022" cy="4790710"/>
            <a:chOff x="1096674" y="596630"/>
            <a:chExt cx="10443022" cy="4790710"/>
          </a:xfrm>
        </p:grpSpPr>
        <p:pic>
          <p:nvPicPr>
            <p:cNvPr id="5" name="Picture 4" descr="A picture containing calendar&#10;&#10;Description automatically generated">
              <a:extLst>
                <a:ext uri="{FF2B5EF4-FFF2-40B4-BE49-F238E27FC236}">
                  <a16:creationId xmlns:a16="http://schemas.microsoft.com/office/drawing/2014/main" id="{96090AF8-D160-41FD-AD1E-7065FE059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902" b="33929"/>
            <a:stretch/>
          </p:blipFill>
          <p:spPr>
            <a:xfrm>
              <a:off x="1096674" y="3953630"/>
              <a:ext cx="10443022" cy="353014"/>
            </a:xfrm>
            <a:prstGeom prst="rect">
              <a:avLst/>
            </a:prstGeom>
          </p:spPr>
        </p:pic>
        <p:pic>
          <p:nvPicPr>
            <p:cNvPr id="8" name="Picture 7" descr="A picture containing calendar&#10;&#10;Description automatically generated">
              <a:extLst>
                <a:ext uri="{FF2B5EF4-FFF2-40B4-BE49-F238E27FC236}">
                  <a16:creationId xmlns:a16="http://schemas.microsoft.com/office/drawing/2014/main" id="{66584ABD-B4DF-48BF-8E4C-4DAE67C2F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8" b="50853"/>
            <a:stretch/>
          </p:blipFill>
          <p:spPr>
            <a:xfrm>
              <a:off x="1096674" y="596630"/>
              <a:ext cx="10443022" cy="3357000"/>
            </a:xfrm>
            <a:prstGeom prst="rect">
              <a:avLst/>
            </a:prstGeom>
          </p:spPr>
        </p:pic>
        <p:pic>
          <p:nvPicPr>
            <p:cNvPr id="9" name="Picture 8" descr="A picture containing calendar&#10;&#10;Description automatically generated">
              <a:extLst>
                <a:ext uri="{FF2B5EF4-FFF2-40B4-BE49-F238E27FC236}">
                  <a16:creationId xmlns:a16="http://schemas.microsoft.com/office/drawing/2014/main" id="{A4E7A63A-EE57-4D64-AB7B-D0D29CE4B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86" t="76019" b="18502"/>
            <a:stretch/>
          </p:blipFill>
          <p:spPr>
            <a:xfrm>
              <a:off x="3841796" y="4306644"/>
              <a:ext cx="7697900" cy="374095"/>
            </a:xfrm>
            <a:prstGeom prst="rect">
              <a:avLst/>
            </a:prstGeom>
          </p:spPr>
        </p:pic>
        <p:pic>
          <p:nvPicPr>
            <p:cNvPr id="10" name="Picture 9" descr="A picture containing calendar&#10;&#10;Description automatically generated">
              <a:extLst>
                <a:ext uri="{FF2B5EF4-FFF2-40B4-BE49-F238E27FC236}">
                  <a16:creationId xmlns:a16="http://schemas.microsoft.com/office/drawing/2014/main" id="{62A9521E-27BE-4ED2-8A0E-8A4DDE0ED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4" t="76019" r="83941" b="12506"/>
            <a:stretch/>
          </p:blipFill>
          <p:spPr>
            <a:xfrm>
              <a:off x="1317417" y="4603824"/>
              <a:ext cx="1447800" cy="78351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CFBB0D4-8A44-4091-8ED5-A0808FF08393}"/>
              </a:ext>
            </a:extLst>
          </p:cNvPr>
          <p:cNvSpPr txBox="1"/>
          <p:nvPr/>
        </p:nvSpPr>
        <p:spPr>
          <a:xfrm>
            <a:off x="389081" y="629689"/>
            <a:ext cx="379429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alibri" panose="020F0502020204030204" pitchFamily="34" charset="0"/>
              </a:rPr>
              <a:t>Similar promoter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7A0BC1-FCA2-493D-A002-EFF528CE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0550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BDBCDF5-E2C8-4681-A0CB-0D8CEFB65AF1}"/>
              </a:ext>
            </a:extLst>
          </p:cNvPr>
          <p:cNvSpPr txBox="1"/>
          <p:nvPr/>
        </p:nvSpPr>
        <p:spPr>
          <a:xfrm>
            <a:off x="5758688" y="1415661"/>
            <a:ext cx="67462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libri" panose="020F0502020204030204" pitchFamily="34" charset="0"/>
                <a:cs typeface="Calibri" panose="020F0502020204030204" pitchFamily="34" charset="0"/>
              </a:rPr>
              <a:t>101 bp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44CBA6D-A6F7-4039-8196-61C636002587}"/>
              </a:ext>
            </a:extLst>
          </p:cNvPr>
          <p:cNvGrpSpPr/>
          <p:nvPr/>
        </p:nvGrpSpPr>
        <p:grpSpPr>
          <a:xfrm>
            <a:off x="5249949" y="1679226"/>
            <a:ext cx="1692104" cy="4993863"/>
            <a:chOff x="3874006" y="1259419"/>
            <a:chExt cx="1395986" cy="374539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266317-F9BB-4EDA-B9F0-543E9E85B4A2}"/>
                </a:ext>
              </a:extLst>
            </p:cNvPr>
            <p:cNvCxnSpPr/>
            <p:nvPr/>
          </p:nvCxnSpPr>
          <p:spPr>
            <a:xfrm>
              <a:off x="5269992" y="1548384"/>
              <a:ext cx="0" cy="3456432"/>
            </a:xfrm>
            <a:prstGeom prst="line">
              <a:avLst/>
            </a:prstGeom>
            <a:ln w="317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27DB8136-C216-4323-8475-6FCB3BBB0C81}"/>
                </a:ext>
              </a:extLst>
            </p:cNvPr>
            <p:cNvSpPr/>
            <p:nvPr/>
          </p:nvSpPr>
          <p:spPr>
            <a:xfrm>
              <a:off x="3874006" y="1341120"/>
              <a:ext cx="1395984" cy="146304"/>
            </a:xfrm>
            <a:prstGeom prst="flowChartProcess">
              <a:avLst/>
            </a:prstGeom>
            <a:solidFill>
              <a:srgbClr val="BFEBD3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ATAC+ central core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E6FE144-EA49-4088-96F8-A3141232C810}"/>
                </a:ext>
              </a:extLst>
            </p:cNvPr>
            <p:cNvCxnSpPr/>
            <p:nvPr/>
          </p:nvCxnSpPr>
          <p:spPr>
            <a:xfrm>
              <a:off x="3874008" y="1259419"/>
              <a:ext cx="1395984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A73317-BAD8-4911-B028-5264017EA74F}"/>
                </a:ext>
              </a:extLst>
            </p:cNvPr>
            <p:cNvCxnSpPr/>
            <p:nvPr/>
          </p:nvCxnSpPr>
          <p:spPr>
            <a:xfrm>
              <a:off x="3874008" y="1548384"/>
              <a:ext cx="0" cy="3456432"/>
            </a:xfrm>
            <a:prstGeom prst="line">
              <a:avLst/>
            </a:prstGeom>
            <a:ln w="317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4D148A1D-9C94-41C5-84FB-AE04909F736E}"/>
              </a:ext>
            </a:extLst>
          </p:cNvPr>
          <p:cNvSpPr/>
          <p:nvPr/>
        </p:nvSpPr>
        <p:spPr>
          <a:xfrm>
            <a:off x="1241504" y="4585813"/>
            <a:ext cx="3627169" cy="195072"/>
          </a:xfrm>
          <a:prstGeom prst="flowChartProcess">
            <a:avLst/>
          </a:prstGeom>
          <a:solidFill>
            <a:srgbClr val="F78885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(selected randomly)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FFA99A37-76F6-4267-A337-0BF0A5FA386A}"/>
              </a:ext>
            </a:extLst>
          </p:cNvPr>
          <p:cNvSpPr/>
          <p:nvPr/>
        </p:nvSpPr>
        <p:spPr>
          <a:xfrm>
            <a:off x="7338989" y="4589251"/>
            <a:ext cx="3627169" cy="195072"/>
          </a:xfrm>
          <a:prstGeom prst="flowChartProcess">
            <a:avLst/>
          </a:prstGeom>
          <a:solidFill>
            <a:srgbClr val="F78885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(selected randomly)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A52C07E3-C115-4DFE-B827-B5346D6BB205}"/>
              </a:ext>
            </a:extLst>
          </p:cNvPr>
          <p:cNvSpPr/>
          <p:nvPr/>
        </p:nvSpPr>
        <p:spPr>
          <a:xfrm>
            <a:off x="4286481" y="3210560"/>
            <a:ext cx="3627169" cy="195072"/>
          </a:xfrm>
          <a:prstGeom prst="flowChartProcess">
            <a:avLst/>
          </a:prstGeom>
          <a:solidFill>
            <a:srgbClr val="ABE9FF"/>
          </a:solidFill>
          <a:ln w="12700">
            <a:solidFill>
              <a:srgbClr val="00A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6103B18-A161-435C-8DAB-287D40AFAE59}"/>
              </a:ext>
            </a:extLst>
          </p:cNvPr>
          <p:cNvCxnSpPr>
            <a:cxnSpLocks/>
          </p:cNvCxnSpPr>
          <p:nvPr/>
        </p:nvCxnSpPr>
        <p:spPr>
          <a:xfrm>
            <a:off x="4267756" y="2763520"/>
            <a:ext cx="3630193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22D939C-DC5D-4B7F-9DBE-BC601D996AEC}"/>
              </a:ext>
            </a:extLst>
          </p:cNvPr>
          <p:cNvSpPr txBox="1"/>
          <p:nvPr/>
        </p:nvSpPr>
        <p:spPr>
          <a:xfrm>
            <a:off x="5758688" y="2515020"/>
            <a:ext cx="67462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libri" panose="020F0502020204030204" pitchFamily="34" charset="0"/>
                <a:cs typeface="Calibri" panose="020F0502020204030204" pitchFamily="34" charset="0"/>
              </a:rPr>
              <a:t>301 bp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4C34427-EF5F-4424-AA34-44FC2A178951}"/>
              </a:ext>
            </a:extLst>
          </p:cNvPr>
          <p:cNvCxnSpPr>
            <a:cxnSpLocks/>
          </p:cNvCxnSpPr>
          <p:nvPr/>
        </p:nvCxnSpPr>
        <p:spPr>
          <a:xfrm>
            <a:off x="1238480" y="4501913"/>
            <a:ext cx="3630193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416D06-15DB-4D17-8E6E-518CCE519396}"/>
              </a:ext>
            </a:extLst>
          </p:cNvPr>
          <p:cNvSpPr txBox="1"/>
          <p:nvPr/>
        </p:nvSpPr>
        <p:spPr>
          <a:xfrm>
            <a:off x="2808223" y="4261839"/>
            <a:ext cx="67462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libri" panose="020F0502020204030204" pitchFamily="34" charset="0"/>
                <a:cs typeface="Calibri" panose="020F0502020204030204" pitchFamily="34" charset="0"/>
              </a:rPr>
              <a:t>301 bp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80D3985-E24F-4F15-9736-375F2FA72818}"/>
              </a:ext>
            </a:extLst>
          </p:cNvPr>
          <p:cNvSpPr/>
          <p:nvPr/>
        </p:nvSpPr>
        <p:spPr>
          <a:xfrm>
            <a:off x="11833138" y="4584731"/>
            <a:ext cx="3627169" cy="195072"/>
          </a:xfrm>
          <a:prstGeom prst="flowChartProcess">
            <a:avLst/>
          </a:prstGeom>
          <a:solidFill>
            <a:srgbClr val="F78885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8446AE47-9B6E-4F13-BBB5-1ADDE685D286}"/>
              </a:ext>
            </a:extLst>
          </p:cNvPr>
          <p:cNvSpPr/>
          <p:nvPr/>
        </p:nvSpPr>
        <p:spPr>
          <a:xfrm>
            <a:off x="-3109057" y="4584731"/>
            <a:ext cx="3627169" cy="195072"/>
          </a:xfrm>
          <a:prstGeom prst="flowChartProcess">
            <a:avLst/>
          </a:prstGeom>
          <a:solidFill>
            <a:srgbClr val="F78885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8C837F-3704-4251-BC26-92C2DE7887FE}"/>
              </a:ext>
            </a:extLst>
          </p:cNvPr>
          <p:cNvSpPr txBox="1"/>
          <p:nvPr/>
        </p:nvSpPr>
        <p:spPr>
          <a:xfrm>
            <a:off x="-822960" y="619141"/>
            <a:ext cx="540923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Replicate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37A23C-84F2-49F6-9D71-F5D1E265D594}"/>
              </a:ext>
            </a:extLst>
          </p:cNvPr>
          <p:cNvSpPr txBox="1"/>
          <p:nvPr/>
        </p:nvSpPr>
        <p:spPr>
          <a:xfrm>
            <a:off x="518112" y="2127450"/>
            <a:ext cx="6096000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/>
              <a:t>Positive profiles</a:t>
            </a:r>
            <a:endParaRPr lang="en-US" sz="1467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521BD9-9205-4DFE-A7BC-04A909ABCAD8}"/>
              </a:ext>
            </a:extLst>
          </p:cNvPr>
          <p:cNvSpPr txBox="1"/>
          <p:nvPr/>
        </p:nvSpPr>
        <p:spPr>
          <a:xfrm>
            <a:off x="6892088" y="3890935"/>
            <a:ext cx="6096000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/>
              <a:t>Negative profiles</a:t>
            </a:r>
            <a:endParaRPr lang="en-US" sz="1467" dirty="0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36A61266-DC99-4FCB-9F93-E599DBF7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0609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BDBCDF5-E2C8-4681-A0CB-0D8CEFB65AF1}"/>
              </a:ext>
            </a:extLst>
          </p:cNvPr>
          <p:cNvSpPr txBox="1"/>
          <p:nvPr/>
        </p:nvSpPr>
        <p:spPr>
          <a:xfrm>
            <a:off x="5758688" y="1415661"/>
            <a:ext cx="67462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libri" panose="020F0502020204030204" pitchFamily="34" charset="0"/>
                <a:cs typeface="Calibri" panose="020F0502020204030204" pitchFamily="34" charset="0"/>
              </a:rPr>
              <a:t>101 bp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44CBA6D-A6F7-4039-8196-61C636002587}"/>
              </a:ext>
            </a:extLst>
          </p:cNvPr>
          <p:cNvGrpSpPr/>
          <p:nvPr/>
        </p:nvGrpSpPr>
        <p:grpSpPr>
          <a:xfrm>
            <a:off x="5249950" y="1679226"/>
            <a:ext cx="1692101" cy="4993863"/>
            <a:chOff x="3874008" y="1259419"/>
            <a:chExt cx="1395984" cy="374539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266317-F9BB-4EDA-B9F0-543E9E85B4A2}"/>
                </a:ext>
              </a:extLst>
            </p:cNvPr>
            <p:cNvCxnSpPr/>
            <p:nvPr/>
          </p:nvCxnSpPr>
          <p:spPr>
            <a:xfrm>
              <a:off x="5269992" y="1548384"/>
              <a:ext cx="0" cy="3456432"/>
            </a:xfrm>
            <a:prstGeom prst="line">
              <a:avLst/>
            </a:prstGeom>
            <a:ln w="317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27DB8136-C216-4323-8475-6FCB3BBB0C81}"/>
                </a:ext>
              </a:extLst>
            </p:cNvPr>
            <p:cNvSpPr/>
            <p:nvPr/>
          </p:nvSpPr>
          <p:spPr>
            <a:xfrm>
              <a:off x="3874008" y="1341120"/>
              <a:ext cx="1395984" cy="146304"/>
            </a:xfrm>
            <a:prstGeom prst="flowChartProcess">
              <a:avLst/>
            </a:prstGeom>
            <a:solidFill>
              <a:srgbClr val="BFEBD3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ATAC+ central core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E6FE144-EA49-4088-96F8-A3141232C810}"/>
                </a:ext>
              </a:extLst>
            </p:cNvPr>
            <p:cNvCxnSpPr/>
            <p:nvPr/>
          </p:nvCxnSpPr>
          <p:spPr>
            <a:xfrm>
              <a:off x="3874008" y="1259419"/>
              <a:ext cx="1395984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A73317-BAD8-4911-B028-5264017EA74F}"/>
                </a:ext>
              </a:extLst>
            </p:cNvPr>
            <p:cNvCxnSpPr/>
            <p:nvPr/>
          </p:nvCxnSpPr>
          <p:spPr>
            <a:xfrm>
              <a:off x="3874008" y="1548384"/>
              <a:ext cx="0" cy="3456432"/>
            </a:xfrm>
            <a:prstGeom prst="line">
              <a:avLst/>
            </a:prstGeom>
            <a:ln w="317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4D148A1D-9C94-41C5-84FB-AE04909F736E}"/>
              </a:ext>
            </a:extLst>
          </p:cNvPr>
          <p:cNvSpPr/>
          <p:nvPr/>
        </p:nvSpPr>
        <p:spPr>
          <a:xfrm>
            <a:off x="1241504" y="4585813"/>
            <a:ext cx="3627169" cy="195072"/>
          </a:xfrm>
          <a:prstGeom prst="flowChartProcess">
            <a:avLst/>
          </a:prstGeom>
          <a:solidFill>
            <a:srgbClr val="F78885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(selected randomly)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FFA99A37-76F6-4267-A337-0BF0A5FA386A}"/>
              </a:ext>
            </a:extLst>
          </p:cNvPr>
          <p:cNvSpPr/>
          <p:nvPr/>
        </p:nvSpPr>
        <p:spPr>
          <a:xfrm>
            <a:off x="7338989" y="4589251"/>
            <a:ext cx="3627169" cy="195072"/>
          </a:xfrm>
          <a:prstGeom prst="flowChartProcess">
            <a:avLst/>
          </a:prstGeom>
          <a:solidFill>
            <a:srgbClr val="F78885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(selected randomly)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4C5C3BC8-82B0-4634-B621-A65529AC8CB4}"/>
              </a:ext>
            </a:extLst>
          </p:cNvPr>
          <p:cNvSpPr/>
          <p:nvPr/>
        </p:nvSpPr>
        <p:spPr>
          <a:xfrm>
            <a:off x="1331952" y="4883539"/>
            <a:ext cx="3627169" cy="195072"/>
          </a:xfrm>
          <a:prstGeom prst="flowChartProcess">
            <a:avLst/>
          </a:prstGeom>
          <a:solidFill>
            <a:srgbClr val="FFD1D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flanking shifted (-10)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02D5F380-C72E-47F1-A447-6C8F2FABC4C6}"/>
              </a:ext>
            </a:extLst>
          </p:cNvPr>
          <p:cNvSpPr/>
          <p:nvPr/>
        </p:nvSpPr>
        <p:spPr>
          <a:xfrm>
            <a:off x="7232881" y="4900391"/>
            <a:ext cx="3627169" cy="195072"/>
          </a:xfrm>
          <a:prstGeom prst="flowChartProcess">
            <a:avLst/>
          </a:prstGeom>
          <a:solidFill>
            <a:srgbClr val="FFD1D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flanking shifted (+10)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99239F2C-F08D-4288-B688-4294BE1CD9E7}"/>
              </a:ext>
            </a:extLst>
          </p:cNvPr>
          <p:cNvSpPr/>
          <p:nvPr/>
        </p:nvSpPr>
        <p:spPr>
          <a:xfrm>
            <a:off x="1146472" y="5203203"/>
            <a:ext cx="3627169" cy="195072"/>
          </a:xfrm>
          <a:prstGeom prst="flowChartProcess">
            <a:avLst/>
          </a:prstGeom>
          <a:solidFill>
            <a:srgbClr val="FFD1D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flanking shifted (-20)</a:t>
            </a:r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9FF01D99-2E3F-479F-8DBA-DCBFD2FBBCFC}"/>
              </a:ext>
            </a:extLst>
          </p:cNvPr>
          <p:cNvSpPr/>
          <p:nvPr/>
        </p:nvSpPr>
        <p:spPr>
          <a:xfrm>
            <a:off x="7418361" y="5209839"/>
            <a:ext cx="3627169" cy="195072"/>
          </a:xfrm>
          <a:prstGeom prst="flowChartProcess">
            <a:avLst/>
          </a:prstGeom>
          <a:solidFill>
            <a:srgbClr val="FFD1D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flanking shifted (+20)</a:t>
            </a: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46B09177-E4AD-4CD1-B8CF-75E1A061B3A9}"/>
              </a:ext>
            </a:extLst>
          </p:cNvPr>
          <p:cNvSpPr/>
          <p:nvPr/>
        </p:nvSpPr>
        <p:spPr>
          <a:xfrm>
            <a:off x="862512" y="5525437"/>
            <a:ext cx="3627169" cy="195072"/>
          </a:xfrm>
          <a:prstGeom prst="flowChartProcess">
            <a:avLst/>
          </a:prstGeom>
          <a:solidFill>
            <a:srgbClr val="FFD1D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flanking shifted (-30)</a:t>
            </a: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6D51A6E-697E-4585-820E-B050B0633B65}"/>
              </a:ext>
            </a:extLst>
          </p:cNvPr>
          <p:cNvSpPr/>
          <p:nvPr/>
        </p:nvSpPr>
        <p:spPr>
          <a:xfrm>
            <a:off x="7702322" y="5532880"/>
            <a:ext cx="3627169" cy="195072"/>
          </a:xfrm>
          <a:prstGeom prst="flowChartProcess">
            <a:avLst/>
          </a:prstGeom>
          <a:solidFill>
            <a:srgbClr val="FFD1D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flanking shifted (+30)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A52C07E3-C115-4DFE-B827-B5346D6BB205}"/>
              </a:ext>
            </a:extLst>
          </p:cNvPr>
          <p:cNvSpPr/>
          <p:nvPr/>
        </p:nvSpPr>
        <p:spPr>
          <a:xfrm>
            <a:off x="4286481" y="3210560"/>
            <a:ext cx="3627169" cy="195072"/>
          </a:xfrm>
          <a:prstGeom prst="flowChartProcess">
            <a:avLst/>
          </a:prstGeom>
          <a:solidFill>
            <a:srgbClr val="ABE9FF"/>
          </a:solidFill>
          <a:ln w="12700">
            <a:solidFill>
              <a:srgbClr val="00A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 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072A6ACD-1D7A-4BB4-98E6-A00B1AC3F137}"/>
              </a:ext>
            </a:extLst>
          </p:cNvPr>
          <p:cNvSpPr/>
          <p:nvPr/>
        </p:nvSpPr>
        <p:spPr>
          <a:xfrm>
            <a:off x="4094433" y="2887519"/>
            <a:ext cx="3627169" cy="195072"/>
          </a:xfrm>
          <a:prstGeom prst="flowChartProcess">
            <a:avLst/>
          </a:prstGeom>
          <a:solidFill>
            <a:srgbClr val="E3F6FD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 shifted (-10)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66064D44-3EF9-413E-90DD-1D2B9153C9CF}"/>
              </a:ext>
            </a:extLst>
          </p:cNvPr>
          <p:cNvSpPr/>
          <p:nvPr/>
        </p:nvSpPr>
        <p:spPr>
          <a:xfrm>
            <a:off x="4492705" y="3525563"/>
            <a:ext cx="3627169" cy="195072"/>
          </a:xfrm>
          <a:prstGeom prst="flowChartProcess">
            <a:avLst/>
          </a:prstGeom>
          <a:solidFill>
            <a:srgbClr val="E3F6FD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 shifted (+10)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6103B18-A161-435C-8DAB-287D40AFAE59}"/>
              </a:ext>
            </a:extLst>
          </p:cNvPr>
          <p:cNvCxnSpPr>
            <a:cxnSpLocks/>
          </p:cNvCxnSpPr>
          <p:nvPr/>
        </p:nvCxnSpPr>
        <p:spPr>
          <a:xfrm>
            <a:off x="4091409" y="2763520"/>
            <a:ext cx="3630193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22D939C-DC5D-4B7F-9DBE-BC601D996AEC}"/>
              </a:ext>
            </a:extLst>
          </p:cNvPr>
          <p:cNvSpPr txBox="1"/>
          <p:nvPr/>
        </p:nvSpPr>
        <p:spPr>
          <a:xfrm>
            <a:off x="5758688" y="2515020"/>
            <a:ext cx="67462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libri" panose="020F0502020204030204" pitchFamily="34" charset="0"/>
                <a:cs typeface="Calibri" panose="020F0502020204030204" pitchFamily="34" charset="0"/>
              </a:rPr>
              <a:t>301 bp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4C34427-EF5F-4424-AA34-44FC2A178951}"/>
              </a:ext>
            </a:extLst>
          </p:cNvPr>
          <p:cNvCxnSpPr>
            <a:cxnSpLocks/>
          </p:cNvCxnSpPr>
          <p:nvPr/>
        </p:nvCxnSpPr>
        <p:spPr>
          <a:xfrm>
            <a:off x="1238480" y="4501913"/>
            <a:ext cx="3630193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3416D06-15DB-4D17-8E6E-518CCE519396}"/>
              </a:ext>
            </a:extLst>
          </p:cNvPr>
          <p:cNvSpPr txBox="1"/>
          <p:nvPr/>
        </p:nvSpPr>
        <p:spPr>
          <a:xfrm>
            <a:off x="2808223" y="4261839"/>
            <a:ext cx="67462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libri" panose="020F0502020204030204" pitchFamily="34" charset="0"/>
                <a:cs typeface="Calibri" panose="020F0502020204030204" pitchFamily="34" charset="0"/>
              </a:rPr>
              <a:t>301 bp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80D3985-E24F-4F15-9736-375F2FA72818}"/>
              </a:ext>
            </a:extLst>
          </p:cNvPr>
          <p:cNvSpPr/>
          <p:nvPr/>
        </p:nvSpPr>
        <p:spPr>
          <a:xfrm>
            <a:off x="11833138" y="4584731"/>
            <a:ext cx="3627169" cy="195072"/>
          </a:xfrm>
          <a:prstGeom prst="flowChartProcess">
            <a:avLst/>
          </a:prstGeom>
          <a:solidFill>
            <a:srgbClr val="F78885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8446AE47-9B6E-4F13-BBB5-1ADDE685D286}"/>
              </a:ext>
            </a:extLst>
          </p:cNvPr>
          <p:cNvSpPr/>
          <p:nvPr/>
        </p:nvSpPr>
        <p:spPr>
          <a:xfrm>
            <a:off x="-3109057" y="4584731"/>
            <a:ext cx="3627169" cy="195072"/>
          </a:xfrm>
          <a:prstGeom prst="flowChartProcess">
            <a:avLst/>
          </a:prstGeom>
          <a:solidFill>
            <a:srgbClr val="F78885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37A23C-84F2-49F6-9D71-F5D1E265D594}"/>
              </a:ext>
            </a:extLst>
          </p:cNvPr>
          <p:cNvSpPr txBox="1"/>
          <p:nvPr/>
        </p:nvSpPr>
        <p:spPr>
          <a:xfrm>
            <a:off x="518112" y="2127450"/>
            <a:ext cx="6096000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/>
              <a:t>Positive profiles</a:t>
            </a:r>
            <a:endParaRPr lang="en-US" sz="1467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521BD9-9205-4DFE-A7BC-04A909ABCAD8}"/>
              </a:ext>
            </a:extLst>
          </p:cNvPr>
          <p:cNvSpPr txBox="1"/>
          <p:nvPr/>
        </p:nvSpPr>
        <p:spPr>
          <a:xfrm>
            <a:off x="6905243" y="3890935"/>
            <a:ext cx="6096000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/>
              <a:t>Negative profiles</a:t>
            </a:r>
            <a:endParaRPr lang="en-US" sz="1467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FA322C-27A1-414F-A06D-F622455C440E}"/>
              </a:ext>
            </a:extLst>
          </p:cNvPr>
          <p:cNvSpPr txBox="1"/>
          <p:nvPr/>
        </p:nvSpPr>
        <p:spPr>
          <a:xfrm>
            <a:off x="-281941" y="619141"/>
            <a:ext cx="486821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Replicate 1 augmented</a:t>
            </a:r>
          </a:p>
        </p:txBody>
      </p:sp>
      <p:sp>
        <p:nvSpPr>
          <p:cNvPr id="32" name="Slide Number Placeholder 1">
            <a:extLst>
              <a:ext uri="{FF2B5EF4-FFF2-40B4-BE49-F238E27FC236}">
                <a16:creationId xmlns:a16="http://schemas.microsoft.com/office/drawing/2014/main" id="{322D0DBF-F5E3-4D2F-B51F-C8817BDD2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325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E1B17-5B8C-407E-B222-59F093194BBC}"/>
              </a:ext>
            </a:extLst>
          </p:cNvPr>
          <p:cNvSpPr txBox="1"/>
          <p:nvPr/>
        </p:nvSpPr>
        <p:spPr>
          <a:xfrm>
            <a:off x="-470848" y="417520"/>
            <a:ext cx="330831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Replicate 1 </a:t>
            </a:r>
          </a:p>
          <a:p>
            <a:pPr algn="ctr"/>
            <a:endParaRPr lang="en-US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8915CD-9BB1-4DA9-B242-7E2D14F424A5}"/>
              </a:ext>
            </a:extLst>
          </p:cNvPr>
          <p:cNvGrpSpPr/>
          <p:nvPr/>
        </p:nvGrpSpPr>
        <p:grpSpPr>
          <a:xfrm>
            <a:off x="0" y="771513"/>
            <a:ext cx="12192000" cy="5999238"/>
            <a:chOff x="621792" y="462328"/>
            <a:chExt cx="12192000" cy="5999238"/>
          </a:xfrm>
        </p:grpSpPr>
        <p:pic>
          <p:nvPicPr>
            <p:cNvPr id="6" name="Picture 5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4868C905-1BE8-426C-A17F-155D84B35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92" y="462328"/>
              <a:ext cx="12192000" cy="5999238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E37861A-131F-438A-9215-7D9FC9FCBA50}"/>
                </a:ext>
              </a:extLst>
            </p:cNvPr>
            <p:cNvGrpSpPr/>
            <p:nvPr/>
          </p:nvGrpSpPr>
          <p:grpSpPr>
            <a:xfrm>
              <a:off x="686179" y="2197594"/>
              <a:ext cx="355220" cy="3630260"/>
              <a:chOff x="2299209" y="2100917"/>
              <a:chExt cx="355220" cy="36302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6C43ED9-4CBC-49A0-87AE-FCEEFD5C6EAD}"/>
                  </a:ext>
                </a:extLst>
              </p:cNvPr>
              <p:cNvSpPr/>
              <p:nvPr/>
            </p:nvSpPr>
            <p:spPr>
              <a:xfrm>
                <a:off x="2467994" y="2100917"/>
                <a:ext cx="186435" cy="390332"/>
              </a:xfrm>
              <a:prstGeom prst="rect">
                <a:avLst/>
              </a:prstGeom>
              <a:solidFill>
                <a:srgbClr val="D3D3D3"/>
              </a:solidFill>
              <a:ln>
                <a:solidFill>
                  <a:srgbClr val="D3D3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0C09D54-09B6-4742-BDE2-6EDEE138EBEF}"/>
                  </a:ext>
                </a:extLst>
              </p:cNvPr>
              <p:cNvSpPr/>
              <p:nvPr/>
            </p:nvSpPr>
            <p:spPr>
              <a:xfrm>
                <a:off x="2299209" y="3760057"/>
                <a:ext cx="168785" cy="478086"/>
              </a:xfrm>
              <a:prstGeom prst="rect">
                <a:avLst/>
              </a:prstGeom>
              <a:solidFill>
                <a:srgbClr val="D3D3D3"/>
              </a:solidFill>
              <a:ln>
                <a:solidFill>
                  <a:srgbClr val="D3D3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C8F02AB-A63C-4999-BB6A-77DFE29D2A6A}"/>
                  </a:ext>
                </a:extLst>
              </p:cNvPr>
              <p:cNvSpPr/>
              <p:nvPr/>
            </p:nvSpPr>
            <p:spPr>
              <a:xfrm>
                <a:off x="2501908" y="5353147"/>
                <a:ext cx="152521" cy="378030"/>
              </a:xfrm>
              <a:prstGeom prst="rect">
                <a:avLst/>
              </a:prstGeom>
              <a:solidFill>
                <a:srgbClr val="D3D3D3"/>
              </a:solidFill>
              <a:ln>
                <a:solidFill>
                  <a:srgbClr val="D3D3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9BF312-6E54-4618-ACA7-FA7C99B293D7}"/>
              </a:ext>
            </a:extLst>
          </p:cNvPr>
          <p:cNvSpPr txBox="1"/>
          <p:nvPr/>
        </p:nvSpPr>
        <p:spPr>
          <a:xfrm>
            <a:off x="-70484" y="2114339"/>
            <a:ext cx="9538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ATAC removed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AD6BE9-7FD9-4AD4-A9A8-0E1D2BA1BA96}"/>
              </a:ext>
            </a:extLst>
          </p:cNvPr>
          <p:cNvSpPr txBox="1"/>
          <p:nvPr/>
        </p:nvSpPr>
        <p:spPr>
          <a:xfrm>
            <a:off x="-224585" y="2612494"/>
            <a:ext cx="12498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ATAC retained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1F14D-592A-4ABA-8D1B-E226DE6876F0}"/>
              </a:ext>
            </a:extLst>
          </p:cNvPr>
          <p:cNvSpPr txBox="1"/>
          <p:nvPr/>
        </p:nvSpPr>
        <p:spPr>
          <a:xfrm>
            <a:off x="-389158" y="4220338"/>
            <a:ext cx="14650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CAGE</a:t>
            </a:r>
            <a:endParaRPr lang="en-US" sz="9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A05A76-FF31-4B9E-831F-0FBC8CFBB9A4}"/>
              </a:ext>
            </a:extLst>
          </p:cNvPr>
          <p:cNvSpPr txBox="1"/>
          <p:nvPr/>
        </p:nvSpPr>
        <p:spPr>
          <a:xfrm>
            <a:off x="-345022" y="6344253"/>
            <a:ext cx="14650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Profiles 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D6E216-0588-4276-A4F9-FCBCAA9DFBF9}"/>
              </a:ext>
            </a:extLst>
          </p:cNvPr>
          <p:cNvSpPr txBox="1"/>
          <p:nvPr/>
        </p:nvSpPr>
        <p:spPr>
          <a:xfrm>
            <a:off x="-332138" y="5820839"/>
            <a:ext cx="14650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Profiles +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353306ED-CC8E-400B-8742-507E29B5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1588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C682DB47-454A-4E18-93B2-F18414D1E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672"/>
            <a:ext cx="12192000" cy="60112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EE1B17-5B8C-407E-B222-59F093194BBC}"/>
              </a:ext>
            </a:extLst>
          </p:cNvPr>
          <p:cNvSpPr txBox="1"/>
          <p:nvPr/>
        </p:nvSpPr>
        <p:spPr>
          <a:xfrm>
            <a:off x="-470849" y="399143"/>
            <a:ext cx="6339870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Replicate 1 augmented (before filtering)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37861A-131F-438A-9215-7D9FC9FCBA50}"/>
              </a:ext>
            </a:extLst>
          </p:cNvPr>
          <p:cNvGrpSpPr/>
          <p:nvPr/>
        </p:nvGrpSpPr>
        <p:grpSpPr>
          <a:xfrm>
            <a:off x="123444" y="3300890"/>
            <a:ext cx="355220" cy="3280422"/>
            <a:chOff x="1742570" y="3017037"/>
            <a:chExt cx="355220" cy="328042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C43ED9-4CBC-49A0-87AE-FCEEFD5C6EAD}"/>
                </a:ext>
              </a:extLst>
            </p:cNvPr>
            <p:cNvSpPr/>
            <p:nvPr/>
          </p:nvSpPr>
          <p:spPr>
            <a:xfrm>
              <a:off x="1742570" y="3017037"/>
              <a:ext cx="186435" cy="390332"/>
            </a:xfrm>
            <a:prstGeom prst="rect">
              <a:avLst/>
            </a:prstGeom>
            <a:solidFill>
              <a:srgbClr val="D3D3D3"/>
            </a:solidFill>
            <a:ln>
              <a:solidFill>
                <a:srgbClr val="D3D3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C09D54-09B6-4742-BDE2-6EDEE138EBEF}"/>
                </a:ext>
              </a:extLst>
            </p:cNvPr>
            <p:cNvSpPr/>
            <p:nvPr/>
          </p:nvSpPr>
          <p:spPr>
            <a:xfrm>
              <a:off x="1929005" y="4549140"/>
              <a:ext cx="168785" cy="478086"/>
            </a:xfrm>
            <a:prstGeom prst="rect">
              <a:avLst/>
            </a:prstGeom>
            <a:solidFill>
              <a:srgbClr val="D3D3D3"/>
            </a:solidFill>
            <a:ln>
              <a:solidFill>
                <a:srgbClr val="D3D3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8F02AB-A63C-4999-BB6A-77DFE29D2A6A}"/>
                </a:ext>
              </a:extLst>
            </p:cNvPr>
            <p:cNvSpPr/>
            <p:nvPr/>
          </p:nvSpPr>
          <p:spPr>
            <a:xfrm>
              <a:off x="1903237" y="5697612"/>
              <a:ext cx="194553" cy="599847"/>
            </a:xfrm>
            <a:prstGeom prst="rect">
              <a:avLst/>
            </a:prstGeom>
            <a:solidFill>
              <a:srgbClr val="D3D3D3"/>
            </a:solidFill>
            <a:ln>
              <a:solidFill>
                <a:srgbClr val="D3D3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9BF312-6E54-4618-ACA7-FA7C99B293D7}"/>
              </a:ext>
            </a:extLst>
          </p:cNvPr>
          <p:cNvSpPr txBox="1"/>
          <p:nvPr/>
        </p:nvSpPr>
        <p:spPr>
          <a:xfrm>
            <a:off x="-301702" y="1983121"/>
            <a:ext cx="14650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ATAC removed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AD6BE9-7FD9-4AD4-A9A8-0E1D2BA1BA96}"/>
              </a:ext>
            </a:extLst>
          </p:cNvPr>
          <p:cNvSpPr txBox="1"/>
          <p:nvPr/>
        </p:nvSpPr>
        <p:spPr>
          <a:xfrm>
            <a:off x="-295125" y="2313264"/>
            <a:ext cx="14650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ATAC retained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1F14D-592A-4ABA-8D1B-E226DE6876F0}"/>
              </a:ext>
            </a:extLst>
          </p:cNvPr>
          <p:cNvSpPr txBox="1"/>
          <p:nvPr/>
        </p:nvSpPr>
        <p:spPr>
          <a:xfrm>
            <a:off x="-365537" y="3324069"/>
            <a:ext cx="14650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CAGE</a:t>
            </a:r>
            <a:endParaRPr lang="en-US" sz="9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EBBC5-929D-47A0-B146-CE65254AAAE8}"/>
              </a:ext>
            </a:extLst>
          </p:cNvPr>
          <p:cNvSpPr txBox="1"/>
          <p:nvPr/>
        </p:nvSpPr>
        <p:spPr>
          <a:xfrm>
            <a:off x="-310975" y="4903550"/>
            <a:ext cx="14650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Augmented 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A05A76-FF31-4B9E-831F-0FBC8CFBB9A4}"/>
              </a:ext>
            </a:extLst>
          </p:cNvPr>
          <p:cNvSpPr txBox="1"/>
          <p:nvPr/>
        </p:nvSpPr>
        <p:spPr>
          <a:xfrm>
            <a:off x="-301703" y="5387453"/>
            <a:ext cx="14650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Profiles 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D8144D-C96F-4169-8EE2-8663A95C8A28}"/>
              </a:ext>
            </a:extLst>
          </p:cNvPr>
          <p:cNvSpPr txBox="1"/>
          <p:nvPr/>
        </p:nvSpPr>
        <p:spPr>
          <a:xfrm>
            <a:off x="-310975" y="6000594"/>
            <a:ext cx="14650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Augmented 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D6E216-0588-4276-A4F9-FCBCAA9DFBF9}"/>
              </a:ext>
            </a:extLst>
          </p:cNvPr>
          <p:cNvSpPr txBox="1"/>
          <p:nvPr/>
        </p:nvSpPr>
        <p:spPr>
          <a:xfrm>
            <a:off x="-310975" y="4347821"/>
            <a:ext cx="14650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Profiles +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C3B56A21-AE7B-4C44-BEAD-3D0A73E4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3460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50010756-729D-420C-B984-789AE1ABD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7380"/>
            <a:ext cx="12192000" cy="5994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EE1B17-5B8C-407E-B222-59F093194BBC}"/>
              </a:ext>
            </a:extLst>
          </p:cNvPr>
          <p:cNvSpPr txBox="1"/>
          <p:nvPr/>
        </p:nvSpPr>
        <p:spPr>
          <a:xfrm>
            <a:off x="-470849" y="443834"/>
            <a:ext cx="629447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Replicate 1 augmented (after filtering)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37861A-131F-438A-9215-7D9FC9FCBA50}"/>
              </a:ext>
            </a:extLst>
          </p:cNvPr>
          <p:cNvGrpSpPr/>
          <p:nvPr/>
        </p:nvGrpSpPr>
        <p:grpSpPr>
          <a:xfrm>
            <a:off x="130083" y="3332109"/>
            <a:ext cx="393873" cy="3358358"/>
            <a:chOff x="1716800" y="3065472"/>
            <a:chExt cx="393873" cy="33583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C43ED9-4CBC-49A0-87AE-FCEEFD5C6EAD}"/>
                </a:ext>
              </a:extLst>
            </p:cNvPr>
            <p:cNvSpPr/>
            <p:nvPr/>
          </p:nvSpPr>
          <p:spPr>
            <a:xfrm>
              <a:off x="1716800" y="3065472"/>
              <a:ext cx="186435" cy="390332"/>
            </a:xfrm>
            <a:prstGeom prst="rect">
              <a:avLst/>
            </a:prstGeom>
            <a:solidFill>
              <a:srgbClr val="D3D3D3"/>
            </a:solidFill>
            <a:ln>
              <a:solidFill>
                <a:srgbClr val="D3D3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C09D54-09B6-4742-BDE2-6EDEE138EBEF}"/>
                </a:ext>
              </a:extLst>
            </p:cNvPr>
            <p:cNvSpPr/>
            <p:nvPr/>
          </p:nvSpPr>
          <p:spPr>
            <a:xfrm>
              <a:off x="1929005" y="4650629"/>
              <a:ext cx="168785" cy="478086"/>
            </a:xfrm>
            <a:prstGeom prst="rect">
              <a:avLst/>
            </a:prstGeom>
            <a:solidFill>
              <a:srgbClr val="D3D3D3"/>
            </a:solidFill>
            <a:ln>
              <a:solidFill>
                <a:srgbClr val="D3D3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8F02AB-A63C-4999-BB6A-77DFE29D2A6A}"/>
                </a:ext>
              </a:extLst>
            </p:cNvPr>
            <p:cNvSpPr/>
            <p:nvPr/>
          </p:nvSpPr>
          <p:spPr>
            <a:xfrm>
              <a:off x="1916120" y="5823983"/>
              <a:ext cx="194553" cy="599847"/>
            </a:xfrm>
            <a:prstGeom prst="rect">
              <a:avLst/>
            </a:prstGeom>
            <a:solidFill>
              <a:srgbClr val="D3D3D3"/>
            </a:solidFill>
            <a:ln>
              <a:solidFill>
                <a:srgbClr val="D3D3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9BF312-6E54-4618-ACA7-FA7C99B293D7}"/>
              </a:ext>
            </a:extLst>
          </p:cNvPr>
          <p:cNvSpPr txBox="1"/>
          <p:nvPr/>
        </p:nvSpPr>
        <p:spPr>
          <a:xfrm>
            <a:off x="-78503" y="1961714"/>
            <a:ext cx="9942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ATAC removed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AD6BE9-7FD9-4AD4-A9A8-0E1D2BA1BA96}"/>
              </a:ext>
            </a:extLst>
          </p:cNvPr>
          <p:cNvSpPr txBox="1"/>
          <p:nvPr/>
        </p:nvSpPr>
        <p:spPr>
          <a:xfrm>
            <a:off x="14032" y="2349610"/>
            <a:ext cx="80914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ATAC retained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1F14D-592A-4ABA-8D1B-E226DE6876F0}"/>
              </a:ext>
            </a:extLst>
          </p:cNvPr>
          <p:cNvSpPr txBox="1"/>
          <p:nvPr/>
        </p:nvSpPr>
        <p:spPr>
          <a:xfrm>
            <a:off x="-338729" y="3439513"/>
            <a:ext cx="14650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CAGE</a:t>
            </a:r>
            <a:endParaRPr lang="en-US" sz="9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EBBC5-929D-47A0-B146-CE65254AAAE8}"/>
              </a:ext>
            </a:extLst>
          </p:cNvPr>
          <p:cNvSpPr txBox="1"/>
          <p:nvPr/>
        </p:nvSpPr>
        <p:spPr>
          <a:xfrm>
            <a:off x="-307801" y="5106404"/>
            <a:ext cx="14650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Augmented 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A05A76-FF31-4B9E-831F-0FBC8CFBB9A4}"/>
              </a:ext>
            </a:extLst>
          </p:cNvPr>
          <p:cNvSpPr txBox="1"/>
          <p:nvPr/>
        </p:nvSpPr>
        <p:spPr>
          <a:xfrm>
            <a:off x="-332137" y="5676143"/>
            <a:ext cx="14650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Profiles 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D8144D-C96F-4169-8EE2-8663A95C8A28}"/>
              </a:ext>
            </a:extLst>
          </p:cNvPr>
          <p:cNvSpPr txBox="1"/>
          <p:nvPr/>
        </p:nvSpPr>
        <p:spPr>
          <a:xfrm>
            <a:off x="-313897" y="6215133"/>
            <a:ext cx="14650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Augmented 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D6E216-0588-4276-A4F9-FCBCAA9DFBF9}"/>
              </a:ext>
            </a:extLst>
          </p:cNvPr>
          <p:cNvSpPr txBox="1"/>
          <p:nvPr/>
        </p:nvSpPr>
        <p:spPr>
          <a:xfrm>
            <a:off x="-313897" y="4587657"/>
            <a:ext cx="14650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Profiles +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32F2618F-E67C-416D-ABB6-73CD9CA81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6633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0C0A538-19A9-41F8-9F54-54A98C069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414" y="2422651"/>
            <a:ext cx="6137664" cy="763600"/>
          </a:xfrm>
        </p:spPr>
        <p:txBody>
          <a:bodyPr/>
          <a:lstStyle/>
          <a:p>
            <a:r>
              <a:rPr lang="en-US" dirty="0"/>
              <a:t>Introduction supplementary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43DFDA3-DF34-4120-ADDA-C14B6885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3899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7B0475A-68E4-49CD-BCB5-5CD16FE13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80" y="1077924"/>
            <a:ext cx="5319148" cy="5342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0907E-6938-4D57-9583-D0B14E04091B}"/>
              </a:ext>
            </a:extLst>
          </p:cNvPr>
          <p:cNvSpPr txBox="1"/>
          <p:nvPr/>
        </p:nvSpPr>
        <p:spPr>
          <a:xfrm>
            <a:off x="6256236" y="438023"/>
            <a:ext cx="322729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ATAC-Seq and DNase-Seq</a:t>
            </a:r>
          </a:p>
        </p:txBody>
      </p: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E8D335-BFA0-4296-9C2D-87B5B0946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82" y="754314"/>
            <a:ext cx="4026930" cy="55736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7DEC4E-416B-48A2-A1AC-9E753DE4CACE}"/>
              </a:ext>
            </a:extLst>
          </p:cNvPr>
          <p:cNvSpPr txBox="1"/>
          <p:nvPr/>
        </p:nvSpPr>
        <p:spPr>
          <a:xfrm>
            <a:off x="744884" y="438023"/>
            <a:ext cx="322729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CAGE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E9C4CC-F508-40A2-98F7-E49141BF088D}"/>
              </a:ext>
            </a:extLst>
          </p:cNvPr>
          <p:cNvSpPr txBox="1"/>
          <p:nvPr/>
        </p:nvSpPr>
        <p:spPr>
          <a:xfrm>
            <a:off x="2186155" y="6386326"/>
            <a:ext cx="43885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Robin Andersson and Albin 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Sandelin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, 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24910C-302D-4C3D-9BA1-C3E53E1142D0}"/>
              </a:ext>
            </a:extLst>
          </p:cNvPr>
          <p:cNvSpPr txBox="1"/>
          <p:nvPr/>
        </p:nvSpPr>
        <p:spPr>
          <a:xfrm>
            <a:off x="8587111" y="6386326"/>
            <a:ext cx="43885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Chatterjee,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Sumantra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, and Nadav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Ahituv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, 2017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1154E2-63D9-4C06-95E4-49F8C02BA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2509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96090AF8-D160-41FD-AD1E-7065FE059D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24"/>
          <a:stretch/>
        </p:blipFill>
        <p:spPr>
          <a:xfrm>
            <a:off x="1154784" y="596631"/>
            <a:ext cx="10443022" cy="6261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D5284-E67E-408F-8760-C4083839FE42}"/>
              </a:ext>
            </a:extLst>
          </p:cNvPr>
          <p:cNvSpPr txBox="1"/>
          <p:nvPr/>
        </p:nvSpPr>
        <p:spPr>
          <a:xfrm>
            <a:off x="427672" y="596629"/>
            <a:ext cx="322729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alibri" panose="020F0502020204030204" pitchFamily="34" charset="0"/>
              </a:rPr>
              <a:t>Activating TREs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7CAAB-15A2-4CF1-ABC6-DFAB29A9EC4F}"/>
              </a:ext>
            </a:extLst>
          </p:cNvPr>
          <p:cNvSpPr txBox="1"/>
          <p:nvPr/>
        </p:nvSpPr>
        <p:spPr>
          <a:xfrm>
            <a:off x="8787020" y="6395634"/>
            <a:ext cx="43885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Robin Andersson and Albin 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Sandelin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,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4A831-FC7D-4F6E-A34D-BDCEA424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4700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237181-6051-4AE0-BB19-A4FD01109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3" y="1055910"/>
            <a:ext cx="8486585" cy="5195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C34D6A-EFEC-4D38-B491-B2C751F5E5FD}"/>
              </a:ext>
            </a:extLst>
          </p:cNvPr>
          <p:cNvSpPr txBox="1"/>
          <p:nvPr/>
        </p:nvSpPr>
        <p:spPr>
          <a:xfrm>
            <a:off x="362648" y="607007"/>
            <a:ext cx="348284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Transcriptional regulatory elements (TREs)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98DF7-9E36-4EB0-AC53-5CD1A5EF3EFC}"/>
              </a:ext>
            </a:extLst>
          </p:cNvPr>
          <p:cNvSpPr txBox="1"/>
          <p:nvPr/>
        </p:nvSpPr>
        <p:spPr>
          <a:xfrm>
            <a:off x="8842089" y="6445978"/>
            <a:ext cx="43885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Lehnard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, et al, 2012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0B2D59-8043-47A6-8CCE-5E0677FEF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115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1B0B11-DD37-4A8C-90F1-5FA3AC531D49}"/>
              </a:ext>
            </a:extLst>
          </p:cNvPr>
          <p:cNvSpPr txBox="1"/>
          <p:nvPr/>
        </p:nvSpPr>
        <p:spPr>
          <a:xfrm>
            <a:off x="389081" y="629689"/>
            <a:ext cx="322729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Calibri" panose="020F0502020204030204" pitchFamily="34" charset="0"/>
              </a:rPr>
              <a:t>Method general overview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0EB202-2F62-4286-A9A6-68834067CDCF}"/>
              </a:ext>
            </a:extLst>
          </p:cNvPr>
          <p:cNvGrpSpPr/>
          <p:nvPr/>
        </p:nvGrpSpPr>
        <p:grpSpPr>
          <a:xfrm>
            <a:off x="2764832" y="1276750"/>
            <a:ext cx="7038067" cy="900858"/>
            <a:chOff x="-528047" y="1400013"/>
            <a:chExt cx="5885420" cy="9008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C8C450-49B5-40F5-9FAE-9E095183EDC8}"/>
                </a:ext>
              </a:extLst>
            </p:cNvPr>
            <p:cNvSpPr txBox="1"/>
            <p:nvPr/>
          </p:nvSpPr>
          <p:spPr>
            <a:xfrm>
              <a:off x="711976" y="1400013"/>
              <a:ext cx="2138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31D20"/>
                  </a:solidFill>
                </a:rPr>
                <a:t>Tool input and output</a:t>
              </a:r>
              <a:endParaRPr lang="en-US" sz="1400" dirty="0">
                <a:solidFill>
                  <a:srgbClr val="A31D2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227A70-A988-44A5-8184-4200C080AC8D}"/>
                </a:ext>
              </a:extLst>
            </p:cNvPr>
            <p:cNvSpPr txBox="1"/>
            <p:nvPr/>
          </p:nvSpPr>
          <p:spPr>
            <a:xfrm>
              <a:off x="-528047" y="1973547"/>
              <a:ext cx="17882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New TSS profiling data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1EC4F3-3434-4561-871D-B48DAF667AEE}"/>
                </a:ext>
              </a:extLst>
            </p:cNvPr>
            <p:cNvSpPr txBox="1"/>
            <p:nvPr/>
          </p:nvSpPr>
          <p:spPr>
            <a:xfrm>
              <a:off x="2298921" y="1977706"/>
              <a:ext cx="305845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Genome-wide prediction of active TREs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CE5FFD8-30B2-4FDB-B236-5E456EAD49DD}"/>
                </a:ext>
              </a:extLst>
            </p:cNvPr>
            <p:cNvCxnSpPr/>
            <p:nvPr/>
          </p:nvCxnSpPr>
          <p:spPr>
            <a:xfrm>
              <a:off x="1458212" y="2132442"/>
              <a:ext cx="646041" cy="0"/>
            </a:xfrm>
            <a:prstGeom prst="straightConnector1">
              <a:avLst/>
            </a:prstGeom>
            <a:ln>
              <a:solidFill>
                <a:srgbClr val="A31D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233B1E1-E8FB-44F2-B9FB-CC7861B55494}"/>
              </a:ext>
            </a:extLst>
          </p:cNvPr>
          <p:cNvGrpSpPr/>
          <p:nvPr/>
        </p:nvGrpSpPr>
        <p:grpSpPr>
          <a:xfrm>
            <a:off x="1313312" y="5289560"/>
            <a:ext cx="8981308" cy="1121153"/>
            <a:chOff x="3956234" y="1442167"/>
            <a:chExt cx="8981308" cy="11211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ECE48F-C4E8-4E0F-9B4B-F24BD263C3C5}"/>
                </a:ext>
              </a:extLst>
            </p:cNvPr>
            <p:cNvSpPr txBox="1"/>
            <p:nvPr/>
          </p:nvSpPr>
          <p:spPr>
            <a:xfrm>
              <a:off x="7550850" y="1686157"/>
              <a:ext cx="1722189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r>
                <a:rPr lang="en-US" sz="1500" dirty="0"/>
                <a:t>Input extraction</a:t>
              </a:r>
            </a:p>
            <a:p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8F6ACF-5054-412E-9D29-0133201B9D99}"/>
                </a:ext>
              </a:extLst>
            </p:cNvPr>
            <p:cNvSpPr txBox="1"/>
            <p:nvPr/>
          </p:nvSpPr>
          <p:spPr>
            <a:xfrm>
              <a:off x="10184242" y="1963155"/>
              <a:ext cx="27533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Model training and evaluation</a:t>
              </a:r>
            </a:p>
            <a:p>
              <a:pPr algn="ctr"/>
              <a:r>
                <a:rPr lang="en-US" sz="1500" dirty="0"/>
                <a:t>(GBDT and CNN)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08732DF-80A8-4160-A3DE-1BC692BA14F6}"/>
                </a:ext>
              </a:extLst>
            </p:cNvPr>
            <p:cNvCxnSpPr>
              <a:cxnSpLocks/>
            </p:cNvCxnSpPr>
            <p:nvPr/>
          </p:nvCxnSpPr>
          <p:spPr>
            <a:xfrm>
              <a:off x="9194728" y="2109554"/>
              <a:ext cx="896916" cy="0"/>
            </a:xfrm>
            <a:prstGeom prst="straightConnector1">
              <a:avLst/>
            </a:prstGeom>
            <a:ln>
              <a:solidFill>
                <a:srgbClr val="A31D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0D927C-98E5-4BD1-8702-75FC4F54B869}"/>
                </a:ext>
              </a:extLst>
            </p:cNvPr>
            <p:cNvSpPr txBox="1"/>
            <p:nvPr/>
          </p:nvSpPr>
          <p:spPr>
            <a:xfrm>
              <a:off x="3956234" y="1762040"/>
              <a:ext cx="239579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  ATAC-Seq or DNase-seq</a:t>
              </a:r>
            </a:p>
            <a:p>
              <a:pPr algn="ctr"/>
              <a:r>
                <a:rPr lang="en-US" sz="1500" dirty="0"/>
                <a:t>&amp;</a:t>
              </a:r>
            </a:p>
            <a:p>
              <a:pPr algn="ctr"/>
              <a:r>
                <a:rPr lang="en-US" sz="1500" dirty="0"/>
                <a:t>CAGE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4591329-85A2-4653-BE68-AC1DB0C41779}"/>
                </a:ext>
              </a:extLst>
            </p:cNvPr>
            <p:cNvCxnSpPr>
              <a:cxnSpLocks/>
            </p:cNvCxnSpPr>
            <p:nvPr/>
          </p:nvCxnSpPr>
          <p:spPr>
            <a:xfrm>
              <a:off x="6437002" y="2095144"/>
              <a:ext cx="896916" cy="0"/>
            </a:xfrm>
            <a:prstGeom prst="straightConnector1">
              <a:avLst/>
            </a:prstGeom>
            <a:ln>
              <a:solidFill>
                <a:srgbClr val="A31D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10FA68-2FF4-4C81-BFB6-0694BE531C38}"/>
                </a:ext>
              </a:extLst>
            </p:cNvPr>
            <p:cNvSpPr txBox="1"/>
            <p:nvPr/>
          </p:nvSpPr>
          <p:spPr>
            <a:xfrm>
              <a:off x="6885460" y="1442167"/>
              <a:ext cx="27511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31D20"/>
                  </a:solidFill>
                </a:rPr>
                <a:t>Method development</a:t>
              </a:r>
              <a:endParaRPr lang="en-US" sz="1400" dirty="0">
                <a:solidFill>
                  <a:srgbClr val="A31D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BC61AA3-CB86-468F-ACD4-7FC1D048B40D}"/>
              </a:ext>
            </a:extLst>
          </p:cNvPr>
          <p:cNvGrpSpPr/>
          <p:nvPr/>
        </p:nvGrpSpPr>
        <p:grpSpPr>
          <a:xfrm>
            <a:off x="2914827" y="3058819"/>
            <a:ext cx="6995744" cy="1529951"/>
            <a:chOff x="788618" y="3834336"/>
            <a:chExt cx="6995744" cy="152995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979C492-8654-4230-BEA0-B8A665B85770}"/>
                </a:ext>
              </a:extLst>
            </p:cNvPr>
            <p:cNvGrpSpPr/>
            <p:nvPr/>
          </p:nvGrpSpPr>
          <p:grpSpPr>
            <a:xfrm>
              <a:off x="788618" y="4299363"/>
              <a:ext cx="6995744" cy="1064924"/>
              <a:chOff x="788618" y="4299363"/>
              <a:chExt cx="6995744" cy="106492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CC7042-6C0C-4C7E-A1F4-3B2ABE9B01AB}"/>
                  </a:ext>
                </a:extLst>
              </p:cNvPr>
              <p:cNvSpPr txBox="1"/>
              <p:nvPr/>
            </p:nvSpPr>
            <p:spPr>
              <a:xfrm>
                <a:off x="788618" y="4299363"/>
                <a:ext cx="239579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500" dirty="0"/>
                  <a:t>Positive samples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0407D71-91AB-4C44-A974-A41B0E27CAE1}"/>
                  </a:ext>
                </a:extLst>
              </p:cNvPr>
              <p:cNvSpPr txBox="1"/>
              <p:nvPr/>
            </p:nvSpPr>
            <p:spPr>
              <a:xfrm>
                <a:off x="788618" y="4810289"/>
                <a:ext cx="239579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500" dirty="0"/>
                  <a:t>Negative samples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E18AD2F-A549-46F8-BB50-F8300D224870}"/>
                  </a:ext>
                </a:extLst>
              </p:cNvPr>
              <p:cNvSpPr txBox="1"/>
              <p:nvPr/>
            </p:nvSpPr>
            <p:spPr>
              <a:xfrm>
                <a:off x="3871262" y="4301046"/>
                <a:ext cx="295736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500" dirty="0"/>
                  <a:t>Transcriptional active OCRs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0C7314-AC86-479B-8B16-71F927A63DAE}"/>
                  </a:ext>
                </a:extLst>
              </p:cNvPr>
              <p:cNvSpPr txBox="1"/>
              <p:nvPr/>
            </p:nvSpPr>
            <p:spPr>
              <a:xfrm>
                <a:off x="3926905" y="4810289"/>
                <a:ext cx="385745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500" dirty="0"/>
                  <a:t>Transcriptional active regions in closed chromatin state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0313499-4B2C-4D58-8B0B-23CD806890FD}"/>
                  </a:ext>
                </a:extLst>
              </p:cNvPr>
              <p:cNvCxnSpPr/>
              <p:nvPr/>
            </p:nvCxnSpPr>
            <p:spPr>
              <a:xfrm>
                <a:off x="3036212" y="4460945"/>
                <a:ext cx="781710" cy="0"/>
              </a:xfrm>
              <a:prstGeom prst="straightConnector1">
                <a:avLst/>
              </a:prstGeom>
              <a:ln>
                <a:solidFill>
                  <a:srgbClr val="A31D2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EB3D123-8B94-4F91-8680-40BF0D774B89}"/>
                  </a:ext>
                </a:extLst>
              </p:cNvPr>
              <p:cNvCxnSpPr/>
              <p:nvPr/>
            </p:nvCxnSpPr>
            <p:spPr>
              <a:xfrm>
                <a:off x="3036213" y="4963093"/>
                <a:ext cx="781710" cy="0"/>
              </a:xfrm>
              <a:prstGeom prst="straightConnector1">
                <a:avLst/>
              </a:prstGeom>
              <a:ln>
                <a:solidFill>
                  <a:srgbClr val="A31D2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220B9C-D11D-46D6-A7BA-FD91C3D22BEE}"/>
                </a:ext>
              </a:extLst>
            </p:cNvPr>
            <p:cNvSpPr txBox="1"/>
            <p:nvPr/>
          </p:nvSpPr>
          <p:spPr>
            <a:xfrm>
              <a:off x="2329576" y="3834336"/>
              <a:ext cx="2138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31D20"/>
                  </a:solidFill>
                </a:rPr>
                <a:t>Binary classification</a:t>
              </a:r>
              <a:endParaRPr lang="en-US" sz="1400" dirty="0">
                <a:solidFill>
                  <a:srgbClr val="A31D20"/>
                </a:solidFill>
              </a:endParaRP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51960A-70C1-4904-AD62-2ADA515E6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17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464D9A39-95BA-470F-8CBE-499E51294357}"/>
              </a:ext>
            </a:extLst>
          </p:cNvPr>
          <p:cNvSpPr/>
          <p:nvPr/>
        </p:nvSpPr>
        <p:spPr>
          <a:xfrm>
            <a:off x="7664989" y="4811813"/>
            <a:ext cx="440047" cy="119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FFD1B6-FCE7-40B6-A4D5-C29BAC73C21E}"/>
              </a:ext>
            </a:extLst>
          </p:cNvPr>
          <p:cNvSpPr txBox="1"/>
          <p:nvPr/>
        </p:nvSpPr>
        <p:spPr>
          <a:xfrm>
            <a:off x="387198" y="638343"/>
            <a:ext cx="4117320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Training, validation and test sets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E7CB54-B0D1-4855-9AB0-E96B70D58CD1}"/>
              </a:ext>
            </a:extLst>
          </p:cNvPr>
          <p:cNvGrpSpPr/>
          <p:nvPr/>
        </p:nvGrpSpPr>
        <p:grpSpPr>
          <a:xfrm>
            <a:off x="429928" y="5267393"/>
            <a:ext cx="10652057" cy="1435228"/>
            <a:chOff x="435596" y="4723915"/>
            <a:chExt cx="10652057" cy="1435228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CF691EF-2422-4145-A162-A315C4F406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5779" y="4882676"/>
              <a:ext cx="3569997" cy="19241"/>
            </a:xfrm>
            <a:prstGeom prst="straightConnector1">
              <a:avLst/>
            </a:prstGeom>
            <a:ln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C2B396F-03BB-470D-BD9F-E0E986E3BFD7}"/>
                </a:ext>
              </a:extLst>
            </p:cNvPr>
            <p:cNvCxnSpPr>
              <a:cxnSpLocks/>
            </p:cNvCxnSpPr>
            <p:nvPr/>
          </p:nvCxnSpPr>
          <p:spPr>
            <a:xfrm>
              <a:off x="6016819" y="5589002"/>
              <a:ext cx="3596497" cy="0"/>
            </a:xfrm>
            <a:prstGeom prst="straightConnector1">
              <a:avLst/>
            </a:prstGeom>
            <a:ln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5C03322-940B-411D-8310-742216DB1471}"/>
                </a:ext>
              </a:extLst>
            </p:cNvPr>
            <p:cNvSpPr txBox="1"/>
            <p:nvPr/>
          </p:nvSpPr>
          <p:spPr>
            <a:xfrm>
              <a:off x="2243469" y="4826086"/>
              <a:ext cx="1850146" cy="1333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 </a:t>
              </a:r>
              <a:r>
                <a:rPr lang="en-US" sz="1500" b="1" dirty="0"/>
                <a:t>DNase-Seq </a:t>
              </a:r>
            </a:p>
            <a:p>
              <a:pPr algn="ctr"/>
              <a:r>
                <a:rPr lang="en-US" sz="1500" dirty="0"/>
                <a:t>&amp;</a:t>
              </a:r>
            </a:p>
            <a:p>
              <a:pPr algn="ctr"/>
              <a:r>
                <a:rPr lang="en-US" sz="1500" dirty="0"/>
                <a:t>CAGE</a:t>
              </a:r>
            </a:p>
            <a:p>
              <a:pPr algn="ctr"/>
              <a:r>
                <a:rPr lang="en-US" sz="1500" dirty="0"/>
                <a:t>  </a:t>
              </a:r>
              <a:r>
                <a:rPr lang="en-US" sz="1100" i="1" dirty="0"/>
                <a:t>(Rrp40 KO and control)</a:t>
              </a:r>
            </a:p>
            <a:p>
              <a:pPr algn="ctr">
                <a:lnSpc>
                  <a:spcPct val="150000"/>
                </a:lnSpc>
              </a:pPr>
              <a:endParaRPr lang="en-US" sz="15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96EE589-FAA1-4F00-91EF-5C41E8087942}"/>
                </a:ext>
              </a:extLst>
            </p:cNvPr>
            <p:cNvSpPr txBox="1"/>
            <p:nvPr/>
          </p:nvSpPr>
          <p:spPr>
            <a:xfrm>
              <a:off x="435596" y="5020902"/>
              <a:ext cx="16381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31D20"/>
                  </a:solidFill>
                </a:rPr>
                <a:t>HeLa</a:t>
              </a:r>
              <a:endParaRPr lang="en-US" sz="1500" dirty="0">
                <a:solidFill>
                  <a:srgbClr val="A31D20"/>
                </a:solidFill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F77DF60-021C-4154-9783-2F86DC693E6C}"/>
                </a:ext>
              </a:extLst>
            </p:cNvPr>
            <p:cNvCxnSpPr>
              <a:cxnSpLocks/>
            </p:cNvCxnSpPr>
            <p:nvPr/>
          </p:nvCxnSpPr>
          <p:spPr>
            <a:xfrm>
              <a:off x="1824052" y="5174791"/>
              <a:ext cx="445236" cy="4797"/>
            </a:xfrm>
            <a:prstGeom prst="straightConnector1">
              <a:avLst/>
            </a:prstGeom>
            <a:ln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68A4B1A-87C8-4ED0-B1F9-5249E05CB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8030" y="4988953"/>
              <a:ext cx="882388" cy="212430"/>
            </a:xfrm>
            <a:prstGeom prst="straightConnector1">
              <a:avLst/>
            </a:prstGeom>
            <a:ln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64ED7B0-3E7C-45D6-9375-FE9ECAB566EE}"/>
                </a:ext>
              </a:extLst>
            </p:cNvPr>
            <p:cNvCxnSpPr>
              <a:cxnSpLocks/>
            </p:cNvCxnSpPr>
            <p:nvPr/>
          </p:nvCxnSpPr>
          <p:spPr>
            <a:xfrm>
              <a:off x="3898030" y="5201383"/>
              <a:ext cx="882388" cy="293538"/>
            </a:xfrm>
            <a:prstGeom prst="straightConnector1">
              <a:avLst/>
            </a:prstGeom>
            <a:ln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F693085-5D17-4351-9353-85C05CAFC3BB}"/>
                </a:ext>
              </a:extLst>
            </p:cNvPr>
            <p:cNvSpPr txBox="1"/>
            <p:nvPr/>
          </p:nvSpPr>
          <p:spPr>
            <a:xfrm>
              <a:off x="4510186" y="4737000"/>
              <a:ext cx="174195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Control</a:t>
              </a:r>
            </a:p>
            <a:p>
              <a:pPr algn="ctr"/>
              <a:endParaRPr lang="en-US" sz="1500" dirty="0"/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Rrp40 KO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4D1BE8F-4D49-407B-8496-985B1C1BF3B1}"/>
                </a:ext>
              </a:extLst>
            </p:cNvPr>
            <p:cNvSpPr txBox="1"/>
            <p:nvPr/>
          </p:nvSpPr>
          <p:spPr>
            <a:xfrm>
              <a:off x="9345695" y="4723915"/>
              <a:ext cx="174195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A31D20"/>
                  </a:solidFill>
                </a:rPr>
                <a:t>Test-3</a:t>
              </a:r>
            </a:p>
            <a:p>
              <a:pPr algn="ctr"/>
              <a:endParaRPr lang="en-US" sz="1500" dirty="0">
                <a:solidFill>
                  <a:srgbClr val="C00000"/>
                </a:solidFill>
              </a:endParaRPr>
            </a:p>
            <a:p>
              <a:pPr algn="ctr"/>
              <a:endParaRPr lang="en-US" sz="1500" dirty="0">
                <a:solidFill>
                  <a:srgbClr val="C00000"/>
                </a:solidFill>
              </a:endParaRPr>
            </a:p>
            <a:p>
              <a:pPr algn="ctr"/>
              <a:r>
                <a:rPr lang="en-US" sz="1500" b="1" dirty="0">
                  <a:solidFill>
                    <a:srgbClr val="A31D20"/>
                  </a:solidFill>
                </a:rPr>
                <a:t>Test-4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0924D26-1AAD-48C8-AB44-70237103122E}"/>
              </a:ext>
            </a:extLst>
          </p:cNvPr>
          <p:cNvGrpSpPr/>
          <p:nvPr/>
        </p:nvGrpSpPr>
        <p:grpSpPr>
          <a:xfrm>
            <a:off x="387198" y="3270942"/>
            <a:ext cx="10700213" cy="1691994"/>
            <a:chOff x="387198" y="3184042"/>
            <a:chExt cx="10700213" cy="169199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86795CF-A314-4F15-8EDC-6F0970308D47}"/>
                </a:ext>
              </a:extLst>
            </p:cNvPr>
            <p:cNvSpPr txBox="1"/>
            <p:nvPr/>
          </p:nvSpPr>
          <p:spPr>
            <a:xfrm>
              <a:off x="9345453" y="3184042"/>
              <a:ext cx="174195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500" dirty="0">
                <a:solidFill>
                  <a:srgbClr val="C00000"/>
                </a:solidFill>
              </a:endParaRPr>
            </a:p>
            <a:p>
              <a:pPr algn="ctr"/>
              <a:endParaRPr lang="en-US" sz="1500" dirty="0">
                <a:solidFill>
                  <a:srgbClr val="C00000"/>
                </a:solidFill>
              </a:endParaRPr>
            </a:p>
            <a:p>
              <a:pPr algn="ctr"/>
              <a:endParaRPr lang="en-US" sz="1500" dirty="0">
                <a:solidFill>
                  <a:srgbClr val="C00000"/>
                </a:solidFill>
              </a:endParaRPr>
            </a:p>
            <a:p>
              <a:pPr algn="ctr"/>
              <a:r>
                <a:rPr lang="en-US" sz="1500" b="1" dirty="0">
                  <a:solidFill>
                    <a:srgbClr val="A31D20"/>
                  </a:solidFill>
                </a:rPr>
                <a:t>Test-2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A59F49F-9164-455E-B9DF-3D605D14A555}"/>
                </a:ext>
              </a:extLst>
            </p:cNvPr>
            <p:cNvSpPr txBox="1"/>
            <p:nvPr/>
          </p:nvSpPr>
          <p:spPr>
            <a:xfrm>
              <a:off x="2347319" y="3441134"/>
              <a:ext cx="16381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/>
                <a:t>DNase-Seq</a:t>
              </a:r>
            </a:p>
            <a:p>
              <a:pPr algn="ctr"/>
              <a:r>
                <a:rPr lang="en-US" sz="1500" dirty="0"/>
                <a:t>&amp;</a:t>
              </a:r>
            </a:p>
            <a:p>
              <a:pPr algn="ctr"/>
              <a:r>
                <a:rPr lang="en-US" sz="1500" dirty="0"/>
                <a:t>CAGE </a:t>
              </a:r>
            </a:p>
            <a:p>
              <a:pPr algn="ctr"/>
              <a:r>
                <a:rPr lang="en-US" sz="1100" i="1" dirty="0"/>
                <a:t> (6 timepoints +TNF </a:t>
              </a:r>
              <a:r>
                <a:rPr lang="el-GR" sz="1100" dirty="0"/>
                <a:t>α</a:t>
              </a:r>
              <a:r>
                <a:rPr lang="en-US" sz="1100" i="1" dirty="0"/>
                <a:t>)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59C2CA9-3293-422D-A6D5-0CEC6C119D60}"/>
                </a:ext>
              </a:extLst>
            </p:cNvPr>
            <p:cNvSpPr txBox="1"/>
            <p:nvPr/>
          </p:nvSpPr>
          <p:spPr>
            <a:xfrm>
              <a:off x="387198" y="3840937"/>
              <a:ext cx="16381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31D20"/>
                  </a:solidFill>
                </a:rPr>
                <a:t>GM12878</a:t>
              </a:r>
              <a:endParaRPr lang="en-US" sz="1500" dirty="0">
                <a:solidFill>
                  <a:srgbClr val="A31D20"/>
                </a:solidFill>
              </a:endParaRP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54073AA-7FFB-4964-89F9-5B5F806399FD}"/>
                </a:ext>
              </a:extLst>
            </p:cNvPr>
            <p:cNvCxnSpPr>
              <a:cxnSpLocks/>
            </p:cNvCxnSpPr>
            <p:nvPr/>
          </p:nvCxnSpPr>
          <p:spPr>
            <a:xfrm>
              <a:off x="1818384" y="4014281"/>
              <a:ext cx="445236" cy="4797"/>
            </a:xfrm>
            <a:prstGeom prst="straightConnector1">
              <a:avLst/>
            </a:prstGeom>
            <a:ln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BC513C41-C033-40F0-8C32-E48E202F3501}"/>
                </a:ext>
              </a:extLst>
            </p:cNvPr>
            <p:cNvCxnSpPr>
              <a:cxnSpLocks/>
            </p:cNvCxnSpPr>
            <p:nvPr/>
          </p:nvCxnSpPr>
          <p:spPr>
            <a:xfrm>
              <a:off x="3898030" y="4021400"/>
              <a:ext cx="908802" cy="0"/>
            </a:xfrm>
            <a:prstGeom prst="straightConnector1">
              <a:avLst/>
            </a:prstGeom>
            <a:ln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9A57149-7811-4F94-AA14-DD5D06D08636}"/>
                </a:ext>
              </a:extLst>
            </p:cNvPr>
            <p:cNvSpPr txBox="1"/>
            <p:nvPr/>
          </p:nvSpPr>
          <p:spPr>
            <a:xfrm>
              <a:off x="4505098" y="3835641"/>
              <a:ext cx="174195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TP 6</a:t>
              </a: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C620B3B-EE2A-4781-8ACD-98239A8E07B1}"/>
                </a:ext>
              </a:extLst>
            </p:cNvPr>
            <p:cNvCxnSpPr>
              <a:cxnSpLocks/>
            </p:cNvCxnSpPr>
            <p:nvPr/>
          </p:nvCxnSpPr>
          <p:spPr>
            <a:xfrm>
              <a:off x="5938116" y="4014280"/>
              <a:ext cx="882388" cy="0"/>
            </a:xfrm>
            <a:prstGeom prst="straightConnector1">
              <a:avLst/>
            </a:prstGeom>
            <a:ln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5BE35FD-1457-4A7D-878E-384ED19F4EA8}"/>
                </a:ext>
              </a:extLst>
            </p:cNvPr>
            <p:cNvSpPr txBox="1"/>
            <p:nvPr/>
          </p:nvSpPr>
          <p:spPr>
            <a:xfrm>
              <a:off x="6726979" y="3860373"/>
              <a:ext cx="211222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/>
                <a:t>Chr</a:t>
              </a:r>
              <a:r>
                <a:rPr lang="en-US" sz="1500" dirty="0"/>
                <a:t> 2, 3, 4</a:t>
              </a:r>
            </a:p>
            <a:p>
              <a:pPr algn="ctr"/>
              <a:endParaRPr lang="en-US" sz="1500" dirty="0"/>
            </a:p>
            <a:p>
              <a:pPr algn="ctr"/>
              <a:endParaRPr lang="en-US" sz="1500" dirty="0"/>
            </a:p>
            <a:p>
              <a:r>
                <a:rPr lang="en-US" sz="1500" dirty="0"/>
                <a:t>                 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6EEE2957-BB4F-496E-A285-260DAF6AFF28}"/>
                </a:ext>
              </a:extLst>
            </p:cNvPr>
            <p:cNvCxnSpPr>
              <a:cxnSpLocks/>
            </p:cNvCxnSpPr>
            <p:nvPr/>
          </p:nvCxnSpPr>
          <p:spPr>
            <a:xfrm>
              <a:off x="8724442" y="4014280"/>
              <a:ext cx="882388" cy="0"/>
            </a:xfrm>
            <a:prstGeom prst="straightConnector1">
              <a:avLst/>
            </a:prstGeom>
            <a:ln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B26835-EF44-4F81-AA64-0020AAC9FA98}"/>
              </a:ext>
            </a:extLst>
          </p:cNvPr>
          <p:cNvGrpSpPr/>
          <p:nvPr/>
        </p:nvGrpSpPr>
        <p:grpSpPr>
          <a:xfrm>
            <a:off x="387198" y="1088270"/>
            <a:ext cx="10869507" cy="1986025"/>
            <a:chOff x="392866" y="1429656"/>
            <a:chExt cx="10869507" cy="1986025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CCE4574-6843-43D4-9511-C685C6026C09}"/>
                </a:ext>
              </a:extLst>
            </p:cNvPr>
            <p:cNvSpPr txBox="1"/>
            <p:nvPr/>
          </p:nvSpPr>
          <p:spPr>
            <a:xfrm>
              <a:off x="9170975" y="1429656"/>
              <a:ext cx="2091398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         </a:t>
              </a:r>
              <a:r>
                <a:rPr lang="en-US" sz="1500" i="1" dirty="0"/>
                <a:t>  </a:t>
              </a:r>
            </a:p>
            <a:p>
              <a:pPr algn="ctr"/>
              <a:r>
                <a:rPr lang="en-US" sz="1500" dirty="0"/>
                <a:t>         </a:t>
              </a:r>
              <a:r>
                <a:rPr lang="en-US" sz="1500" b="1" dirty="0">
                  <a:solidFill>
                    <a:srgbClr val="A31D20"/>
                  </a:solidFill>
                </a:rPr>
                <a:t>Training</a:t>
              </a:r>
              <a:r>
                <a:rPr lang="en-US" sz="1500" dirty="0"/>
                <a:t> </a:t>
              </a:r>
              <a:r>
                <a:rPr lang="en-US" sz="1100" i="1" dirty="0"/>
                <a:t>(CV)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   </a:t>
              </a:r>
            </a:p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            </a:t>
              </a:r>
              <a:r>
                <a:rPr lang="en-US" sz="1500" b="1" dirty="0">
                  <a:solidFill>
                    <a:srgbClr val="A31D20"/>
                  </a:solidFill>
                </a:rPr>
                <a:t>Validation</a:t>
              </a:r>
              <a:r>
                <a:rPr lang="en-US" sz="1500" dirty="0"/>
                <a:t> </a:t>
              </a:r>
              <a:r>
                <a:rPr lang="en-US" sz="1100" i="1" dirty="0"/>
                <a:t>(CV)</a:t>
              </a:r>
            </a:p>
            <a:p>
              <a:pPr algn="ctr"/>
              <a:endParaRPr lang="en-US" sz="1500" dirty="0"/>
            </a:p>
            <a:p>
              <a:pPr algn="ctr"/>
              <a:endParaRPr lang="en-US" sz="1500" dirty="0"/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EAA3B46-ADAF-490C-8A6A-323BE5998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4444" y="2199493"/>
              <a:ext cx="882388" cy="212430"/>
            </a:xfrm>
            <a:prstGeom prst="straightConnector1">
              <a:avLst/>
            </a:prstGeom>
            <a:ln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4E51A049-99F1-42A9-99C9-1638DC1976B9}"/>
                </a:ext>
              </a:extLst>
            </p:cNvPr>
            <p:cNvCxnSpPr>
              <a:cxnSpLocks/>
            </p:cNvCxnSpPr>
            <p:nvPr/>
          </p:nvCxnSpPr>
          <p:spPr>
            <a:xfrm>
              <a:off x="3924444" y="2411923"/>
              <a:ext cx="882388" cy="293538"/>
            </a:xfrm>
            <a:prstGeom prst="straightConnector1">
              <a:avLst/>
            </a:prstGeom>
            <a:ln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BD696455-B44A-4DC6-B0AF-B83A54431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9649" y="1849741"/>
              <a:ext cx="881878" cy="252247"/>
            </a:xfrm>
            <a:prstGeom prst="straightConnector1">
              <a:avLst/>
            </a:prstGeom>
            <a:ln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167F641-4CF6-40C1-A381-94AF8CDAB634}"/>
                </a:ext>
              </a:extLst>
            </p:cNvPr>
            <p:cNvSpPr txBox="1"/>
            <p:nvPr/>
          </p:nvSpPr>
          <p:spPr>
            <a:xfrm>
              <a:off x="2347319" y="2001474"/>
              <a:ext cx="16381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ATAC-Seq</a:t>
              </a:r>
            </a:p>
            <a:p>
              <a:pPr algn="ctr"/>
              <a:r>
                <a:rPr lang="en-US" sz="1500" dirty="0"/>
                <a:t>&amp;</a:t>
              </a:r>
            </a:p>
            <a:p>
              <a:pPr algn="ctr"/>
              <a:r>
                <a:rPr lang="en-US" sz="1500" dirty="0"/>
                <a:t>CAGE </a:t>
              </a:r>
            </a:p>
            <a:p>
              <a:pPr algn="ctr"/>
              <a:r>
                <a:rPr lang="en-US" sz="1100" i="1" dirty="0"/>
                <a:t>  (6 timepoints +TNF </a:t>
              </a:r>
              <a:r>
                <a:rPr lang="el-GR" sz="1100" dirty="0"/>
                <a:t>α</a:t>
              </a:r>
              <a:r>
                <a:rPr lang="en-US" sz="1100" i="1" dirty="0"/>
                <a:t>)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EBACC36-4741-482B-8039-B560E84F1383}"/>
                </a:ext>
              </a:extLst>
            </p:cNvPr>
            <p:cNvSpPr txBox="1"/>
            <p:nvPr/>
          </p:nvSpPr>
          <p:spPr>
            <a:xfrm>
              <a:off x="4500524" y="1937547"/>
              <a:ext cx="174195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TPs 0 to 2 </a:t>
              </a:r>
            </a:p>
            <a:p>
              <a:pPr algn="ctr"/>
              <a:endParaRPr lang="en-US" sz="1500" dirty="0"/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TP 6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7B7FEE6-2AC8-46CA-8B69-7AB123B8B151}"/>
                </a:ext>
              </a:extLst>
            </p:cNvPr>
            <p:cNvSpPr txBox="1"/>
            <p:nvPr/>
          </p:nvSpPr>
          <p:spPr>
            <a:xfrm>
              <a:off x="6538139" y="1937547"/>
              <a:ext cx="2444876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/>
                <a:t>Chr</a:t>
              </a:r>
              <a:r>
                <a:rPr lang="en-US" sz="1500" dirty="0"/>
                <a:t> 1, 5 to 22, X, Y </a:t>
              </a:r>
            </a:p>
            <a:p>
              <a:endParaRPr lang="en-US" sz="1500" dirty="0"/>
            </a:p>
            <a:p>
              <a:endParaRPr lang="en-US" sz="1500" dirty="0"/>
            </a:p>
            <a:p>
              <a:r>
                <a:rPr lang="en-US" sz="1500" dirty="0"/>
                <a:t>              </a:t>
              </a:r>
              <a:r>
                <a:rPr lang="en-US" sz="1500" dirty="0" err="1"/>
                <a:t>Chr</a:t>
              </a:r>
              <a:r>
                <a:rPr lang="en-US" sz="1500" dirty="0"/>
                <a:t> 2, 3, 4</a:t>
              </a:r>
            </a:p>
            <a:p>
              <a:pPr algn="ctr"/>
              <a:endParaRPr lang="en-US" sz="15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54FB342-50A9-44AD-B2CB-C124BF570DD1}"/>
                </a:ext>
              </a:extLst>
            </p:cNvPr>
            <p:cNvSpPr txBox="1"/>
            <p:nvPr/>
          </p:nvSpPr>
          <p:spPr>
            <a:xfrm>
              <a:off x="392866" y="2258034"/>
              <a:ext cx="16381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31D20"/>
                  </a:solidFill>
                </a:rPr>
                <a:t>GM12878</a:t>
              </a:r>
              <a:endParaRPr lang="en-US" sz="1500" dirty="0">
                <a:solidFill>
                  <a:srgbClr val="A31D20"/>
                </a:solidFill>
              </a:endParaRP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0E1CB3E-2F38-41C3-A0C7-6EC1212EE521}"/>
                </a:ext>
              </a:extLst>
            </p:cNvPr>
            <p:cNvCxnSpPr>
              <a:cxnSpLocks/>
            </p:cNvCxnSpPr>
            <p:nvPr/>
          </p:nvCxnSpPr>
          <p:spPr>
            <a:xfrm>
              <a:off x="1824052" y="2411923"/>
              <a:ext cx="445236" cy="4797"/>
            </a:xfrm>
            <a:prstGeom prst="straightConnector1">
              <a:avLst/>
            </a:prstGeom>
            <a:ln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B54A2E46-D56B-454B-92AA-5217D6DF8223}"/>
                </a:ext>
              </a:extLst>
            </p:cNvPr>
            <p:cNvCxnSpPr>
              <a:cxnSpLocks/>
            </p:cNvCxnSpPr>
            <p:nvPr/>
          </p:nvCxnSpPr>
          <p:spPr>
            <a:xfrm>
              <a:off x="8729131" y="2793318"/>
              <a:ext cx="884185" cy="394661"/>
            </a:xfrm>
            <a:prstGeom prst="straightConnector1">
              <a:avLst/>
            </a:prstGeom>
            <a:ln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95E23C4-AD24-4CDF-83CB-D3049D7C69A9}"/>
                </a:ext>
              </a:extLst>
            </p:cNvPr>
            <p:cNvCxnSpPr>
              <a:cxnSpLocks/>
            </p:cNvCxnSpPr>
            <p:nvPr/>
          </p:nvCxnSpPr>
          <p:spPr>
            <a:xfrm>
              <a:off x="8735033" y="2101988"/>
              <a:ext cx="878283" cy="385791"/>
            </a:xfrm>
            <a:prstGeom prst="straightConnector1">
              <a:avLst/>
            </a:prstGeom>
            <a:ln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B9747F8-B3A2-453D-9317-EC9C4FFD3710}"/>
                </a:ext>
              </a:extLst>
            </p:cNvPr>
            <p:cNvSpPr txBox="1"/>
            <p:nvPr/>
          </p:nvSpPr>
          <p:spPr>
            <a:xfrm>
              <a:off x="9345695" y="3092516"/>
              <a:ext cx="174195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A31D20"/>
                  </a:solidFill>
                </a:rPr>
                <a:t>Test-1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3782409-AE4F-421E-BA63-1C39241CFABD}"/>
                </a:ext>
              </a:extLst>
            </p:cNvPr>
            <p:cNvCxnSpPr>
              <a:cxnSpLocks/>
            </p:cNvCxnSpPr>
            <p:nvPr/>
          </p:nvCxnSpPr>
          <p:spPr>
            <a:xfrm>
              <a:off x="5936402" y="2793063"/>
              <a:ext cx="882388" cy="0"/>
            </a:xfrm>
            <a:prstGeom prst="straightConnector1">
              <a:avLst/>
            </a:prstGeom>
            <a:ln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2F479BCA-E9B0-419E-B8F9-39F12BE41A5E}"/>
                </a:ext>
              </a:extLst>
            </p:cNvPr>
            <p:cNvCxnSpPr>
              <a:cxnSpLocks/>
            </p:cNvCxnSpPr>
            <p:nvPr/>
          </p:nvCxnSpPr>
          <p:spPr>
            <a:xfrm>
              <a:off x="5936402" y="2149019"/>
              <a:ext cx="882388" cy="0"/>
            </a:xfrm>
            <a:prstGeom prst="straightConnector1">
              <a:avLst/>
            </a:prstGeom>
            <a:ln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9B614-43B7-4908-9658-577F4018A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77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87D6C619-8AAC-46FC-A3ED-B1E86ECAB6FD}"/>
              </a:ext>
            </a:extLst>
          </p:cNvPr>
          <p:cNvSpPr/>
          <p:nvPr/>
        </p:nvSpPr>
        <p:spPr>
          <a:xfrm>
            <a:off x="2566435" y="451896"/>
            <a:ext cx="2525313" cy="370025"/>
          </a:xfrm>
          <a:prstGeom prst="rect">
            <a:avLst/>
          </a:prstGeom>
          <a:solidFill>
            <a:srgbClr val="CEEAB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B525625-07E8-4747-98AC-03A783C7849B}"/>
              </a:ext>
            </a:extLst>
          </p:cNvPr>
          <p:cNvSpPr/>
          <p:nvPr/>
        </p:nvSpPr>
        <p:spPr>
          <a:xfrm>
            <a:off x="6953040" y="3475412"/>
            <a:ext cx="985129" cy="370025"/>
          </a:xfrm>
          <a:prstGeom prst="rect">
            <a:avLst/>
          </a:prstGeom>
          <a:solidFill>
            <a:srgbClr val="CEEAB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EDDE7FC-3923-49DC-919C-8AF857429686}"/>
              </a:ext>
            </a:extLst>
          </p:cNvPr>
          <p:cNvSpPr/>
          <p:nvPr/>
        </p:nvSpPr>
        <p:spPr>
          <a:xfrm>
            <a:off x="1495847" y="6175975"/>
            <a:ext cx="1525524" cy="477055"/>
          </a:xfrm>
          <a:prstGeom prst="rect">
            <a:avLst/>
          </a:prstGeom>
          <a:solidFill>
            <a:srgbClr val="CEEAB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80E8EC0-4A28-4928-AE13-2C742E33BAB9}"/>
              </a:ext>
            </a:extLst>
          </p:cNvPr>
          <p:cNvSpPr/>
          <p:nvPr/>
        </p:nvSpPr>
        <p:spPr>
          <a:xfrm>
            <a:off x="4423292" y="6179020"/>
            <a:ext cx="1679752" cy="477055"/>
          </a:xfrm>
          <a:prstGeom prst="rect">
            <a:avLst/>
          </a:prstGeom>
          <a:solidFill>
            <a:srgbClr val="CEEAB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B68D2C8-A040-4030-83B6-57857E5ACC0C}"/>
              </a:ext>
            </a:extLst>
          </p:cNvPr>
          <p:cNvSpPr/>
          <p:nvPr/>
        </p:nvSpPr>
        <p:spPr>
          <a:xfrm>
            <a:off x="6835140" y="1159651"/>
            <a:ext cx="1609142" cy="358900"/>
          </a:xfrm>
          <a:prstGeom prst="rect">
            <a:avLst/>
          </a:prstGeom>
          <a:solidFill>
            <a:srgbClr val="FF9F9F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84CB058-C3B3-42A4-9E17-6EE454DE6E07}"/>
              </a:ext>
            </a:extLst>
          </p:cNvPr>
          <p:cNvSpPr txBox="1"/>
          <p:nvPr/>
        </p:nvSpPr>
        <p:spPr>
          <a:xfrm>
            <a:off x="6679472" y="1206871"/>
            <a:ext cx="1915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GM12878 or HeLa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A5BA8C-6688-4AC9-A3BA-BB5B1228404E}"/>
              </a:ext>
            </a:extLst>
          </p:cNvPr>
          <p:cNvGrpSpPr/>
          <p:nvPr/>
        </p:nvGrpSpPr>
        <p:grpSpPr>
          <a:xfrm>
            <a:off x="5303733" y="573745"/>
            <a:ext cx="2316251" cy="579744"/>
            <a:chOff x="4054922" y="197453"/>
            <a:chExt cx="4277709" cy="1489679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4973DC5-AF00-472B-B7EE-0E2BA928616E}"/>
                </a:ext>
              </a:extLst>
            </p:cNvPr>
            <p:cNvSpPr/>
            <p:nvPr/>
          </p:nvSpPr>
          <p:spPr>
            <a:xfrm>
              <a:off x="4114800" y="197453"/>
              <a:ext cx="4217831" cy="1489679"/>
            </a:xfrm>
            <a:custGeom>
              <a:avLst/>
              <a:gdLst>
                <a:gd name="connsiteX0" fmla="*/ 4217831 w 4217831"/>
                <a:gd name="connsiteY0" fmla="*/ 1489679 h 1489679"/>
                <a:gd name="connsiteX1" fmla="*/ 2562896 w 4217831"/>
                <a:gd name="connsiteY1" fmla="*/ 118079 h 1489679"/>
                <a:gd name="connsiteX2" fmla="*/ 0 w 4217831"/>
                <a:gd name="connsiteY2" fmla="*/ 163155 h 148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7831" h="1489679">
                  <a:moveTo>
                    <a:pt x="4217831" y="1489679"/>
                  </a:moveTo>
                  <a:cubicBezTo>
                    <a:pt x="3741849" y="914422"/>
                    <a:pt x="3265868" y="339166"/>
                    <a:pt x="2562896" y="118079"/>
                  </a:cubicBezTo>
                  <a:cubicBezTo>
                    <a:pt x="1859924" y="-103008"/>
                    <a:pt x="929962" y="30073"/>
                    <a:pt x="0" y="16315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160F5F4-ACC5-44A9-82D8-AB726D7304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4922" y="363982"/>
              <a:ext cx="44415" cy="2038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29C611C-4D63-43A9-83E9-E3BBB9001AF8}"/>
              </a:ext>
            </a:extLst>
          </p:cNvPr>
          <p:cNvCxnSpPr>
            <a:cxnSpLocks/>
          </p:cNvCxnSpPr>
          <p:nvPr/>
        </p:nvCxnSpPr>
        <p:spPr>
          <a:xfrm flipH="1">
            <a:off x="3152409" y="5978952"/>
            <a:ext cx="582981" cy="3037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B897CAC-9B76-4648-B998-04551375531C}"/>
              </a:ext>
            </a:extLst>
          </p:cNvPr>
          <p:cNvSpPr txBox="1"/>
          <p:nvPr/>
        </p:nvSpPr>
        <p:spPr>
          <a:xfrm>
            <a:off x="1008859" y="4108739"/>
            <a:ext cx="2502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Positive set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1A0AA95-FA22-4B71-8EA0-F913EA0635F3}"/>
              </a:ext>
            </a:extLst>
          </p:cNvPr>
          <p:cNvSpPr txBox="1"/>
          <p:nvPr/>
        </p:nvSpPr>
        <p:spPr>
          <a:xfrm>
            <a:off x="2520718" y="502163"/>
            <a:ext cx="2615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ATAC-Seq or DNase-Seq data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2C8F978-3A92-40F1-A537-662B44E04BFC}"/>
              </a:ext>
            </a:extLst>
          </p:cNvPr>
          <p:cNvSpPr txBox="1"/>
          <p:nvPr/>
        </p:nvSpPr>
        <p:spPr>
          <a:xfrm>
            <a:off x="4037171" y="4095860"/>
            <a:ext cx="2502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Negative set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91612FB-94B6-451F-A30D-C03A21380590}"/>
              </a:ext>
            </a:extLst>
          </p:cNvPr>
          <p:cNvCxnSpPr>
            <a:cxnSpLocks/>
          </p:cNvCxnSpPr>
          <p:nvPr/>
        </p:nvCxnSpPr>
        <p:spPr>
          <a:xfrm>
            <a:off x="2797936" y="4942075"/>
            <a:ext cx="676870" cy="3094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06FFE5F-A6F8-4730-BBD4-1F846CF90DCC}"/>
              </a:ext>
            </a:extLst>
          </p:cNvPr>
          <p:cNvCxnSpPr>
            <a:cxnSpLocks/>
            <a:stCxn id="145" idx="2"/>
          </p:cNvCxnSpPr>
          <p:nvPr/>
        </p:nvCxnSpPr>
        <p:spPr>
          <a:xfrm flipH="1">
            <a:off x="4029849" y="4424601"/>
            <a:ext cx="1251230" cy="857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1BF4D2D-DF7E-419D-9643-71DC69CC0973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2258609" y="4427317"/>
            <a:ext cx="0" cy="230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E58DB27-1A16-4819-9402-F638AC5D3D33}"/>
              </a:ext>
            </a:extLst>
          </p:cNvPr>
          <p:cNvCxnSpPr>
            <a:cxnSpLocks/>
          </p:cNvCxnSpPr>
          <p:nvPr/>
        </p:nvCxnSpPr>
        <p:spPr>
          <a:xfrm flipH="1">
            <a:off x="3039414" y="3851941"/>
            <a:ext cx="385394" cy="22551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9345F2C-E00C-4EED-B1AD-54A89C3CEE4D}"/>
              </a:ext>
            </a:extLst>
          </p:cNvPr>
          <p:cNvCxnSpPr>
            <a:cxnSpLocks/>
          </p:cNvCxnSpPr>
          <p:nvPr/>
        </p:nvCxnSpPr>
        <p:spPr>
          <a:xfrm>
            <a:off x="4065685" y="3845250"/>
            <a:ext cx="403272" cy="2256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0D3B88-0987-4245-9A0C-817005B561B7}"/>
              </a:ext>
            </a:extLst>
          </p:cNvPr>
          <p:cNvSpPr txBox="1"/>
          <p:nvPr/>
        </p:nvSpPr>
        <p:spPr>
          <a:xfrm>
            <a:off x="2033792" y="1159651"/>
            <a:ext cx="3589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Detection of open chromatin regions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4F389F-7A2C-4B33-A967-81DD6ACDE138}"/>
              </a:ext>
            </a:extLst>
          </p:cNvPr>
          <p:cNvSpPr txBox="1"/>
          <p:nvPr/>
        </p:nvSpPr>
        <p:spPr>
          <a:xfrm>
            <a:off x="800135" y="1969976"/>
            <a:ext cx="26198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ATAC/DNase positive regions</a:t>
            </a:r>
          </a:p>
          <a:p>
            <a:pPr algn="ctr"/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(peaks extended both side)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98C5BAC-06C4-48C2-858E-CED13630E34C}"/>
              </a:ext>
            </a:extLst>
          </p:cNvPr>
          <p:cNvSpPr txBox="1"/>
          <p:nvPr/>
        </p:nvSpPr>
        <p:spPr>
          <a:xfrm>
            <a:off x="498160" y="4722679"/>
            <a:ext cx="26621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Remove intra-overlaps</a:t>
            </a:r>
          </a:p>
          <a:p>
            <a:pPr algn="ctr"/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(rank approach)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BCC4FAB-2E2E-43F7-A8E6-4F1F9A0D4BB7}"/>
              </a:ext>
            </a:extLst>
          </p:cNvPr>
          <p:cNvCxnSpPr>
            <a:cxnSpLocks/>
          </p:cNvCxnSpPr>
          <p:nvPr/>
        </p:nvCxnSpPr>
        <p:spPr>
          <a:xfrm flipH="1">
            <a:off x="3366125" y="1589802"/>
            <a:ext cx="379774" cy="3082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FF620D8-BA66-4BD8-9B6D-7AC370664742}"/>
              </a:ext>
            </a:extLst>
          </p:cNvPr>
          <p:cNvCxnSpPr>
            <a:cxnSpLocks/>
          </p:cNvCxnSpPr>
          <p:nvPr/>
        </p:nvCxnSpPr>
        <p:spPr>
          <a:xfrm>
            <a:off x="3745897" y="1581222"/>
            <a:ext cx="391776" cy="3150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6AC4234-5426-4F24-B1AD-F5201392E2CE}"/>
              </a:ext>
            </a:extLst>
          </p:cNvPr>
          <p:cNvSpPr txBox="1"/>
          <p:nvPr/>
        </p:nvSpPr>
        <p:spPr>
          <a:xfrm>
            <a:off x="4087877" y="1964740"/>
            <a:ext cx="26903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ATAC/DNase negative regions</a:t>
            </a:r>
          </a:p>
          <a:p>
            <a:pPr algn="ctr"/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(shuffled from the genome)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8DC2B8D-E334-4270-9907-93A59D2E5507}"/>
              </a:ext>
            </a:extLst>
          </p:cNvPr>
          <p:cNvSpPr/>
          <p:nvPr/>
        </p:nvSpPr>
        <p:spPr>
          <a:xfrm>
            <a:off x="4278772" y="1854574"/>
            <a:ext cx="2316251" cy="665267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E272607-1AC5-4834-90AE-FB7E6B610B0D}"/>
              </a:ext>
            </a:extLst>
          </p:cNvPr>
          <p:cNvSpPr/>
          <p:nvPr/>
        </p:nvSpPr>
        <p:spPr>
          <a:xfrm>
            <a:off x="1008859" y="1860410"/>
            <a:ext cx="2220201" cy="656206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7119E39-67C9-4690-94D9-DCD65909AA4A}"/>
              </a:ext>
            </a:extLst>
          </p:cNvPr>
          <p:cNvSpPr/>
          <p:nvPr/>
        </p:nvSpPr>
        <p:spPr>
          <a:xfrm>
            <a:off x="2258609" y="1081936"/>
            <a:ext cx="3144334" cy="499286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8ECBD33-D980-41EA-86D0-0779CA0951BF}"/>
              </a:ext>
            </a:extLst>
          </p:cNvPr>
          <p:cNvSpPr txBox="1"/>
          <p:nvPr/>
        </p:nvSpPr>
        <p:spPr>
          <a:xfrm>
            <a:off x="2520715" y="3511202"/>
            <a:ext cx="2502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CAGE profiles extraction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17F32F8-BD24-4681-AD58-729913A2CF3E}"/>
              </a:ext>
            </a:extLst>
          </p:cNvPr>
          <p:cNvSpPr/>
          <p:nvPr/>
        </p:nvSpPr>
        <p:spPr>
          <a:xfrm>
            <a:off x="2735570" y="3474280"/>
            <a:ext cx="2075983" cy="3700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2645ED1-343F-496D-BD3A-D27C6E1340EA}"/>
              </a:ext>
            </a:extLst>
          </p:cNvPr>
          <p:cNvSpPr/>
          <p:nvPr/>
        </p:nvSpPr>
        <p:spPr>
          <a:xfrm>
            <a:off x="1719283" y="4057294"/>
            <a:ext cx="1078655" cy="370025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F18C5D6-FE09-4BFD-94A6-F2A0E17E0B46}"/>
              </a:ext>
            </a:extLst>
          </p:cNvPr>
          <p:cNvSpPr/>
          <p:nvPr/>
        </p:nvSpPr>
        <p:spPr>
          <a:xfrm>
            <a:off x="4687818" y="4054576"/>
            <a:ext cx="1186521" cy="370025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37CF4D3-4301-48A2-BC98-743185A44170}"/>
              </a:ext>
            </a:extLst>
          </p:cNvPr>
          <p:cNvSpPr/>
          <p:nvPr/>
        </p:nvSpPr>
        <p:spPr>
          <a:xfrm>
            <a:off x="852450" y="4738564"/>
            <a:ext cx="1937350" cy="445931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F328-D948-4E21-A7FD-83801AD99176}"/>
              </a:ext>
            </a:extLst>
          </p:cNvPr>
          <p:cNvSpPr txBox="1"/>
          <p:nvPr/>
        </p:nvSpPr>
        <p:spPr>
          <a:xfrm>
            <a:off x="2121359" y="5458019"/>
            <a:ext cx="35098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" sz="1400" dirty="0">
                <a:latin typeface="Calibri" panose="020F0502020204030204" pitchFamily="34" charset="0"/>
                <a:cs typeface="Calibri" panose="020F0502020204030204" pitchFamily="34" charset="0"/>
              </a:rPr>
              <a:t>  Minimum requirement of transcription</a:t>
            </a:r>
          </a:p>
          <a:p>
            <a:r>
              <a:rPr lang="it" sz="1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" sz="1400" i="1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it" sz="1100" i="1" dirty="0">
                <a:latin typeface="Calibri" panose="020F0502020204030204" pitchFamily="34" charset="0"/>
                <a:cs typeface="Calibri" panose="020F0502020204030204" pitchFamily="34" charset="0"/>
              </a:rPr>
              <a:t>(CTSS score of 2) </a:t>
            </a:r>
            <a:endParaRPr lang="en-US" sz="11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04A957C-D4D2-41DF-8ED9-16C13C42CF94}"/>
              </a:ext>
            </a:extLst>
          </p:cNvPr>
          <p:cNvSpPr/>
          <p:nvPr/>
        </p:nvSpPr>
        <p:spPr>
          <a:xfrm>
            <a:off x="2121359" y="5428682"/>
            <a:ext cx="3159720" cy="552443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C004C7-4F80-462E-96FE-8E0EC1079F14}"/>
              </a:ext>
            </a:extLst>
          </p:cNvPr>
          <p:cNvSpPr txBox="1"/>
          <p:nvPr/>
        </p:nvSpPr>
        <p:spPr>
          <a:xfrm>
            <a:off x="1502732" y="6248313"/>
            <a:ext cx="1511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Final positive set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BA63E6-EEA1-46D5-B296-4340D0167D8C}"/>
              </a:ext>
            </a:extLst>
          </p:cNvPr>
          <p:cNvSpPr txBox="1"/>
          <p:nvPr/>
        </p:nvSpPr>
        <p:spPr>
          <a:xfrm>
            <a:off x="4029849" y="6248312"/>
            <a:ext cx="2502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Final negative set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D05AA2D-994C-455C-B92E-9B306862061C}"/>
              </a:ext>
            </a:extLst>
          </p:cNvPr>
          <p:cNvCxnSpPr>
            <a:cxnSpLocks/>
          </p:cNvCxnSpPr>
          <p:nvPr/>
        </p:nvCxnSpPr>
        <p:spPr>
          <a:xfrm>
            <a:off x="3745898" y="821919"/>
            <a:ext cx="0" cy="1974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704F390-84DF-4D03-B74B-F8B82733F21F}"/>
              </a:ext>
            </a:extLst>
          </p:cNvPr>
          <p:cNvCxnSpPr>
            <a:cxnSpLocks/>
            <a:stCxn id="154" idx="2"/>
          </p:cNvCxnSpPr>
          <p:nvPr/>
        </p:nvCxnSpPr>
        <p:spPr>
          <a:xfrm flipH="1">
            <a:off x="7453841" y="1518551"/>
            <a:ext cx="185870" cy="1780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5AF7827-B39B-4F91-9097-B85D87DE5AC5}"/>
              </a:ext>
            </a:extLst>
          </p:cNvPr>
          <p:cNvCxnSpPr>
            <a:cxnSpLocks/>
          </p:cNvCxnSpPr>
          <p:nvPr/>
        </p:nvCxnSpPr>
        <p:spPr>
          <a:xfrm flipH="1" flipV="1">
            <a:off x="5062860" y="3659292"/>
            <a:ext cx="1887257" cy="906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43C582BB-C674-471C-9D15-AD1286FD28AA}"/>
              </a:ext>
            </a:extLst>
          </p:cNvPr>
          <p:cNvSpPr txBox="1"/>
          <p:nvPr/>
        </p:nvSpPr>
        <p:spPr>
          <a:xfrm>
            <a:off x="6403115" y="3501621"/>
            <a:ext cx="208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CAGE data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5C8F7CE-D024-400C-975F-73241366C195}"/>
              </a:ext>
            </a:extLst>
          </p:cNvPr>
          <p:cNvCxnSpPr>
            <a:cxnSpLocks/>
          </p:cNvCxnSpPr>
          <p:nvPr/>
        </p:nvCxnSpPr>
        <p:spPr>
          <a:xfrm>
            <a:off x="3718802" y="5978952"/>
            <a:ext cx="522913" cy="3037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88010803-80B8-4FAF-B0DA-35E1376B64E5}"/>
              </a:ext>
            </a:extLst>
          </p:cNvPr>
          <p:cNvSpPr/>
          <p:nvPr/>
        </p:nvSpPr>
        <p:spPr>
          <a:xfrm>
            <a:off x="1282380" y="2806597"/>
            <a:ext cx="1673157" cy="3700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32A99D-87CC-431F-A224-A4C49D2E887F}"/>
              </a:ext>
            </a:extLst>
          </p:cNvPr>
          <p:cNvSpPr txBox="1"/>
          <p:nvPr/>
        </p:nvSpPr>
        <p:spPr>
          <a:xfrm>
            <a:off x="876949" y="2842809"/>
            <a:ext cx="2502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Data augmentation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A439B0-57FE-4A4C-9476-2AB482824336}"/>
              </a:ext>
            </a:extLst>
          </p:cNvPr>
          <p:cNvSpPr/>
          <p:nvPr/>
        </p:nvSpPr>
        <p:spPr>
          <a:xfrm>
            <a:off x="4590915" y="2802054"/>
            <a:ext cx="1673157" cy="3700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B58EE67-E6E4-4113-A4DF-4A0693CE42E7}"/>
              </a:ext>
            </a:extLst>
          </p:cNvPr>
          <p:cNvSpPr txBox="1"/>
          <p:nvPr/>
        </p:nvSpPr>
        <p:spPr>
          <a:xfrm>
            <a:off x="4177018" y="2837723"/>
            <a:ext cx="2502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Data augmentation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5A37A61-3074-4C30-80A8-2A25B14F939B}"/>
              </a:ext>
            </a:extLst>
          </p:cNvPr>
          <p:cNvCxnSpPr>
            <a:cxnSpLocks/>
          </p:cNvCxnSpPr>
          <p:nvPr/>
        </p:nvCxnSpPr>
        <p:spPr>
          <a:xfrm flipH="1">
            <a:off x="5023169" y="3176622"/>
            <a:ext cx="379774" cy="3082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E0517BD-41F5-4885-A007-CFF57C263736}"/>
              </a:ext>
            </a:extLst>
          </p:cNvPr>
          <p:cNvCxnSpPr>
            <a:cxnSpLocks/>
          </p:cNvCxnSpPr>
          <p:nvPr/>
        </p:nvCxnSpPr>
        <p:spPr>
          <a:xfrm>
            <a:off x="2128939" y="3177163"/>
            <a:ext cx="391776" cy="3150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EB4D220-479B-482D-AB13-806F0B1BBEE0}"/>
              </a:ext>
            </a:extLst>
          </p:cNvPr>
          <p:cNvCxnSpPr>
            <a:cxnSpLocks/>
          </p:cNvCxnSpPr>
          <p:nvPr/>
        </p:nvCxnSpPr>
        <p:spPr>
          <a:xfrm>
            <a:off x="2113423" y="2516616"/>
            <a:ext cx="0" cy="230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B4D8D2-B997-45EC-AC04-99DB0041E5B8}"/>
              </a:ext>
            </a:extLst>
          </p:cNvPr>
          <p:cNvCxnSpPr>
            <a:cxnSpLocks/>
          </p:cNvCxnSpPr>
          <p:nvPr/>
        </p:nvCxnSpPr>
        <p:spPr>
          <a:xfrm>
            <a:off x="5437040" y="2524236"/>
            <a:ext cx="0" cy="230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9643EBD-0C72-4C14-B7D4-EE17284D1608}"/>
              </a:ext>
            </a:extLst>
          </p:cNvPr>
          <p:cNvSpPr txBox="1"/>
          <p:nvPr/>
        </p:nvSpPr>
        <p:spPr>
          <a:xfrm>
            <a:off x="8769931" y="573745"/>
            <a:ext cx="322729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Input extraction pipeline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8F7807-C9D5-4F2C-85CA-B2BC9A2F3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50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49" grpId="0" animBg="1"/>
      <p:bldP spid="150" grpId="0" animBg="1"/>
      <p:bldP spid="72" grpId="0"/>
      <p:bldP spid="74" grpId="0"/>
      <p:bldP spid="52" grpId="0"/>
      <p:bldP spid="78" grpId="0"/>
      <p:bldP spid="53" grpId="0"/>
      <p:bldP spid="139" grpId="0" animBg="1"/>
      <p:bldP spid="140" grpId="0" animBg="1"/>
      <p:bldP spid="65" grpId="0"/>
      <p:bldP spid="143" grpId="0" animBg="1"/>
      <p:bldP spid="144" grpId="0" animBg="1"/>
      <p:bldP spid="145" grpId="0" animBg="1"/>
      <p:bldP spid="146" grpId="0" animBg="1"/>
      <p:bldP spid="80" grpId="0"/>
      <p:bldP spid="147" grpId="0" animBg="1"/>
      <p:bldP spid="81" grpId="0"/>
      <p:bldP spid="84" grpId="0"/>
      <p:bldP spid="123" grpId="0"/>
      <p:bldP spid="63" grpId="0" animBg="1"/>
      <p:bldP spid="66" grpId="0"/>
      <p:bldP spid="77" grpId="0" animBg="1"/>
      <p:bldP spid="7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C5E5063D-F5E8-4DE8-991D-6C915225CE4D}"/>
              </a:ext>
            </a:extLst>
          </p:cNvPr>
          <p:cNvSpPr txBox="1"/>
          <p:nvPr/>
        </p:nvSpPr>
        <p:spPr>
          <a:xfrm>
            <a:off x="7022728" y="1354242"/>
            <a:ext cx="14650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A31D20"/>
                </a:solidFill>
              </a:rPr>
              <a:t>Negatives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DC9B25-CF80-43FA-A4BE-5F4CE81302F6}"/>
              </a:ext>
            </a:extLst>
          </p:cNvPr>
          <p:cNvSpPr txBox="1"/>
          <p:nvPr/>
        </p:nvSpPr>
        <p:spPr>
          <a:xfrm>
            <a:off x="9347509" y="1354242"/>
            <a:ext cx="22990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A31D20"/>
                </a:solidFill>
              </a:rPr>
              <a:t>Negatives flanking shifted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4EA014-22BA-4A6F-A9B3-948411D23B57}"/>
              </a:ext>
            </a:extLst>
          </p:cNvPr>
          <p:cNvCxnSpPr>
            <a:cxnSpLocks/>
          </p:cNvCxnSpPr>
          <p:nvPr/>
        </p:nvCxnSpPr>
        <p:spPr>
          <a:xfrm>
            <a:off x="2958855" y="3575301"/>
            <a:ext cx="0" cy="243614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0DEBFF0-D67E-4962-A708-BC220B489618}"/>
              </a:ext>
            </a:extLst>
          </p:cNvPr>
          <p:cNvSpPr txBox="1"/>
          <p:nvPr/>
        </p:nvSpPr>
        <p:spPr>
          <a:xfrm>
            <a:off x="831388" y="1354242"/>
            <a:ext cx="14650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A31D20"/>
                </a:solidFill>
              </a:rPr>
              <a:t>Positives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FAA285-6302-4CAF-927E-1287FC19FBBE}"/>
              </a:ext>
            </a:extLst>
          </p:cNvPr>
          <p:cNvSpPr txBox="1"/>
          <p:nvPr/>
        </p:nvSpPr>
        <p:spPr>
          <a:xfrm>
            <a:off x="3618852" y="1354242"/>
            <a:ext cx="14650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A31D20"/>
                </a:solidFill>
              </a:rPr>
              <a:t>Positives shifted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8B2D0E-AE3A-4BA9-B646-6B4C4AFF20B4}"/>
              </a:ext>
            </a:extLst>
          </p:cNvPr>
          <p:cNvCxnSpPr>
            <a:cxnSpLocks/>
          </p:cNvCxnSpPr>
          <p:nvPr/>
        </p:nvCxnSpPr>
        <p:spPr>
          <a:xfrm>
            <a:off x="9239528" y="3586375"/>
            <a:ext cx="0" cy="221467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091E572-AE11-4DE1-976F-89E2DBA184E5}"/>
              </a:ext>
            </a:extLst>
          </p:cNvPr>
          <p:cNvSpPr txBox="1"/>
          <p:nvPr/>
        </p:nvSpPr>
        <p:spPr>
          <a:xfrm>
            <a:off x="2026155" y="3926244"/>
            <a:ext cx="19011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A31D20"/>
                </a:solidFill>
              </a:rPr>
              <a:t>Positives augmented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464755-D890-45CE-B7C3-61BF25E7BA71}"/>
              </a:ext>
            </a:extLst>
          </p:cNvPr>
          <p:cNvSpPr txBox="1"/>
          <p:nvPr/>
        </p:nvSpPr>
        <p:spPr>
          <a:xfrm>
            <a:off x="8207828" y="3908512"/>
            <a:ext cx="2091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A31D20"/>
                </a:solidFill>
              </a:rPr>
              <a:t>Negatives augmented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3DA457D-7560-458C-95D0-EA96DE92F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16" y="4234849"/>
            <a:ext cx="3569823" cy="2448438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A66FDAF-EC56-4498-BC01-EC837F727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1" y="1677160"/>
            <a:ext cx="2617574" cy="1869696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7858CE5-2085-491F-80CD-F47217281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39" y="1682600"/>
            <a:ext cx="2622343" cy="1873102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BC36AA6F-8970-4CE5-954F-9EF31BD54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859" y="1686006"/>
            <a:ext cx="2617575" cy="1869696"/>
          </a:xfrm>
          <a:prstGeom prst="rect">
            <a:avLst/>
          </a:prstGeom>
        </p:spPr>
      </p:pic>
      <p:pic>
        <p:nvPicPr>
          <p:cNvPr id="41" name="Picture 40" descr="Chart&#10;&#10;Description automatically generated">
            <a:extLst>
              <a:ext uri="{FF2B5EF4-FFF2-40B4-BE49-F238E27FC236}">
                <a16:creationId xmlns:a16="http://schemas.microsoft.com/office/drawing/2014/main" id="{4223AD33-3CB4-4CCC-BE44-5A2D7E2478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391" y="1677160"/>
            <a:ext cx="2617575" cy="1869696"/>
          </a:xfrm>
          <a:prstGeom prst="rect">
            <a:avLst/>
          </a:prstGeom>
        </p:spPr>
      </p:pic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F8DE86B8-1B0F-49C0-82F8-D8D15F724C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36" y="4234849"/>
            <a:ext cx="3569823" cy="24484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AD9384-9095-45AC-9D09-5F0538F7F42F}"/>
              </a:ext>
            </a:extLst>
          </p:cNvPr>
          <p:cNvSpPr txBox="1"/>
          <p:nvPr/>
        </p:nvSpPr>
        <p:spPr>
          <a:xfrm>
            <a:off x="1320059" y="910822"/>
            <a:ext cx="3277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A31D20"/>
                </a:solidFill>
              </a:rPr>
              <a:t>Positive profile R1</a:t>
            </a:r>
            <a:endParaRPr lang="en-US" sz="1100" dirty="0">
              <a:solidFill>
                <a:srgbClr val="A31D2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AD8B4-A96F-4EEE-8B6D-183814EA7A0F}"/>
              </a:ext>
            </a:extLst>
          </p:cNvPr>
          <p:cNvSpPr txBox="1"/>
          <p:nvPr/>
        </p:nvSpPr>
        <p:spPr>
          <a:xfrm>
            <a:off x="7961608" y="910822"/>
            <a:ext cx="23936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A31D20"/>
                </a:solidFill>
              </a:rPr>
              <a:t>Negative profile R1</a:t>
            </a:r>
            <a:endParaRPr lang="en-US" sz="1100" dirty="0">
              <a:solidFill>
                <a:srgbClr val="A31D2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BAAFD-1BC6-452C-8088-62EFB69035E9}"/>
              </a:ext>
            </a:extLst>
          </p:cNvPr>
          <p:cNvGrpSpPr/>
          <p:nvPr/>
        </p:nvGrpSpPr>
        <p:grpSpPr>
          <a:xfrm>
            <a:off x="1375602" y="2549366"/>
            <a:ext cx="976438" cy="708126"/>
            <a:chOff x="2360609" y="3621621"/>
            <a:chExt cx="2145842" cy="7081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2BB90C-0B66-4BEC-A120-3D2B1FD034CD}"/>
                </a:ext>
              </a:extLst>
            </p:cNvPr>
            <p:cNvCxnSpPr>
              <a:cxnSpLocks/>
            </p:cNvCxnSpPr>
            <p:nvPr/>
          </p:nvCxnSpPr>
          <p:spPr>
            <a:xfrm>
              <a:off x="2360609" y="3621621"/>
              <a:ext cx="134981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54A6D4-1EC2-4524-B439-BCDDE2124E9D}"/>
                </a:ext>
              </a:extLst>
            </p:cNvPr>
            <p:cNvSpPr txBox="1"/>
            <p:nvPr/>
          </p:nvSpPr>
          <p:spPr>
            <a:xfrm>
              <a:off x="2647137" y="4052748"/>
              <a:ext cx="1859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401902-EB6A-469A-B18C-220A5467003D}"/>
              </a:ext>
            </a:extLst>
          </p:cNvPr>
          <p:cNvGrpSpPr/>
          <p:nvPr/>
        </p:nvGrpSpPr>
        <p:grpSpPr>
          <a:xfrm>
            <a:off x="6904323" y="1967706"/>
            <a:ext cx="980472" cy="708126"/>
            <a:chOff x="2360609" y="3621621"/>
            <a:chExt cx="2145842" cy="70812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D651A66-54A4-4EE6-AB1E-381FB0E3DE97}"/>
                </a:ext>
              </a:extLst>
            </p:cNvPr>
            <p:cNvCxnSpPr>
              <a:cxnSpLocks/>
            </p:cNvCxnSpPr>
            <p:nvPr/>
          </p:nvCxnSpPr>
          <p:spPr>
            <a:xfrm>
              <a:off x="2360609" y="3621621"/>
              <a:ext cx="134981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DDCA10-2467-4484-BED8-3FBD783D9995}"/>
                </a:ext>
              </a:extLst>
            </p:cNvPr>
            <p:cNvSpPr txBox="1"/>
            <p:nvPr/>
          </p:nvSpPr>
          <p:spPr>
            <a:xfrm>
              <a:off x="2647137" y="4052748"/>
              <a:ext cx="1859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7300B9C-13B7-41E2-902F-14E28C76431F}"/>
              </a:ext>
            </a:extLst>
          </p:cNvPr>
          <p:cNvGrpSpPr/>
          <p:nvPr/>
        </p:nvGrpSpPr>
        <p:grpSpPr>
          <a:xfrm>
            <a:off x="8142198" y="2747428"/>
            <a:ext cx="986561" cy="708126"/>
            <a:chOff x="2360609" y="3621621"/>
            <a:chExt cx="2145842" cy="708126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69277CF-219F-4217-AE3D-11D8FCBFE7C4}"/>
                </a:ext>
              </a:extLst>
            </p:cNvPr>
            <p:cNvCxnSpPr>
              <a:cxnSpLocks/>
            </p:cNvCxnSpPr>
            <p:nvPr/>
          </p:nvCxnSpPr>
          <p:spPr>
            <a:xfrm>
              <a:off x="2360609" y="3621621"/>
              <a:ext cx="134981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45C211D-C45B-4388-8A62-5DFACC5DDF2A}"/>
                </a:ext>
              </a:extLst>
            </p:cNvPr>
            <p:cNvSpPr txBox="1"/>
            <p:nvPr/>
          </p:nvSpPr>
          <p:spPr>
            <a:xfrm>
              <a:off x="2647137" y="4052748"/>
              <a:ext cx="1859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1E05E9C-F7CC-484B-826F-26FEBD1590C6}"/>
              </a:ext>
            </a:extLst>
          </p:cNvPr>
          <p:cNvSpPr txBox="1"/>
          <p:nvPr/>
        </p:nvSpPr>
        <p:spPr>
          <a:xfrm>
            <a:off x="4482354" y="425308"/>
            <a:ext cx="322729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Training set extraction</a:t>
            </a:r>
          </a:p>
        </p:txBody>
      </p:sp>
      <p:sp>
        <p:nvSpPr>
          <p:cNvPr id="36" name="Slide Number Placeholder 1">
            <a:extLst>
              <a:ext uri="{FF2B5EF4-FFF2-40B4-BE49-F238E27FC236}">
                <a16:creationId xmlns:a16="http://schemas.microsoft.com/office/drawing/2014/main" id="{422AB220-2632-4621-AC04-E1DF180C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3" y="85746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159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  <p:bldP spid="3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005FA-F0D5-43CF-84FA-8CE92514B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" smtClean="0"/>
              <a:pPr/>
              <a:t>8</a:t>
            </a:fld>
            <a:endParaRPr lang="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6F1CB2-E2B3-444A-A5C1-F85AC1907009}"/>
              </a:ext>
            </a:extLst>
          </p:cNvPr>
          <p:cNvSpPr txBox="1"/>
          <p:nvPr/>
        </p:nvSpPr>
        <p:spPr>
          <a:xfrm>
            <a:off x="776538" y="1267869"/>
            <a:ext cx="1228127" cy="543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Positive profiles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B4C267-21BA-423B-8F28-0E49B480CAFF}"/>
              </a:ext>
            </a:extLst>
          </p:cNvPr>
          <p:cNvSpPr txBox="1"/>
          <p:nvPr/>
        </p:nvSpPr>
        <p:spPr>
          <a:xfrm>
            <a:off x="866809" y="2652996"/>
            <a:ext cx="1073800" cy="543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Negative profiles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DDEFF1B-13B0-4E9B-AC92-0FCF7A26D864}"/>
              </a:ext>
            </a:extLst>
          </p:cNvPr>
          <p:cNvSpPr txBox="1"/>
          <p:nvPr/>
        </p:nvSpPr>
        <p:spPr>
          <a:xfrm>
            <a:off x="1793527" y="493039"/>
            <a:ext cx="1953343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TP0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2B8B82-63EA-4C70-8E0D-87928EF9FDB8}"/>
              </a:ext>
            </a:extLst>
          </p:cNvPr>
          <p:cNvSpPr txBox="1"/>
          <p:nvPr/>
        </p:nvSpPr>
        <p:spPr>
          <a:xfrm>
            <a:off x="3635210" y="494067"/>
            <a:ext cx="1953343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TP0.5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73484B-7862-44CC-B585-052045762242}"/>
              </a:ext>
            </a:extLst>
          </p:cNvPr>
          <p:cNvSpPr txBox="1"/>
          <p:nvPr/>
        </p:nvSpPr>
        <p:spPr>
          <a:xfrm>
            <a:off x="7263039" y="492209"/>
            <a:ext cx="1953343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TP1.5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C2DCBF-CF62-4F7D-9F45-CB4387507EFC}"/>
              </a:ext>
            </a:extLst>
          </p:cNvPr>
          <p:cNvSpPr txBox="1"/>
          <p:nvPr/>
        </p:nvSpPr>
        <p:spPr>
          <a:xfrm>
            <a:off x="5444786" y="486291"/>
            <a:ext cx="1953343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TP1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EBCF783-E9E6-479C-AE56-101E23EFA657}"/>
              </a:ext>
            </a:extLst>
          </p:cNvPr>
          <p:cNvSpPr txBox="1"/>
          <p:nvPr/>
        </p:nvSpPr>
        <p:spPr>
          <a:xfrm>
            <a:off x="9127643" y="490409"/>
            <a:ext cx="1953343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TP2</a:t>
            </a:r>
            <a:endParaRPr lang="en-US" sz="1467" dirty="0">
              <a:solidFill>
                <a:srgbClr val="A31D20"/>
              </a:solidFill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9CFE410-1905-46B2-9EAF-563377A52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829" y="1011951"/>
            <a:ext cx="1743468" cy="1195795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9124EEA-98F7-4903-B7C6-422B5E0F8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330" y="2449251"/>
            <a:ext cx="1743468" cy="1195795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AF8D8B8-38A3-48BE-BE74-8EC11CCD0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282" y="1011951"/>
            <a:ext cx="1743468" cy="1195795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3B391A4-6B0F-47B7-AC27-40D7F116B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282" y="2459243"/>
            <a:ext cx="1743468" cy="1195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599CF7-7564-4050-8574-EC4CDA788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553" y="1011951"/>
            <a:ext cx="1743468" cy="1195795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91FFDF17-EDAA-4401-9889-0CDBC03B10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553" y="2471076"/>
            <a:ext cx="1743468" cy="1195795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3C8B664A-668E-47B3-91E7-00A61F187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129" y="1002108"/>
            <a:ext cx="1743468" cy="1195795"/>
          </a:xfrm>
          <a:prstGeom prst="rect">
            <a:avLst/>
          </a:prstGeom>
        </p:spPr>
      </p:pic>
      <p:pic>
        <p:nvPicPr>
          <p:cNvPr id="22" name="Picture 21" descr="Chart, line chart, histogram&#10;&#10;Description automatically generated">
            <a:extLst>
              <a:ext uri="{FF2B5EF4-FFF2-40B4-BE49-F238E27FC236}">
                <a16:creationId xmlns:a16="http://schemas.microsoft.com/office/drawing/2014/main" id="{245D3534-3B93-4CDD-BE0B-5460290F2A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0567" y="2498050"/>
            <a:ext cx="1743468" cy="1195795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F90BC97B-9B5B-4146-AFD2-7F84A40D1A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2582" y="2498050"/>
            <a:ext cx="1743468" cy="1195795"/>
          </a:xfrm>
          <a:prstGeom prst="rect">
            <a:avLst/>
          </a:prstGeom>
        </p:spPr>
      </p:pic>
      <p:pic>
        <p:nvPicPr>
          <p:cNvPr id="26" name="Picture 25" descr="Chart, line chart, histogram&#10;&#10;Description automatically generated">
            <a:extLst>
              <a:ext uri="{FF2B5EF4-FFF2-40B4-BE49-F238E27FC236}">
                <a16:creationId xmlns:a16="http://schemas.microsoft.com/office/drawing/2014/main" id="{382A689E-3BF5-47CA-AF62-E79F35C40F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2582" y="1011951"/>
            <a:ext cx="1743468" cy="11957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39665B-3CFA-4043-AF80-68DC4220BF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331" y="4590386"/>
            <a:ext cx="2890613" cy="1982588"/>
          </a:xfrm>
          <a:prstGeom prst="rect">
            <a:avLst/>
          </a:prstGeom>
        </p:spPr>
      </p:pic>
      <p:pic>
        <p:nvPicPr>
          <p:cNvPr id="30" name="Picture 29" descr="Chart, histogram&#10;&#10;Description automatically generated">
            <a:extLst>
              <a:ext uri="{FF2B5EF4-FFF2-40B4-BE49-F238E27FC236}">
                <a16:creationId xmlns:a16="http://schemas.microsoft.com/office/drawing/2014/main" id="{FE795232-ADD8-4D25-AB43-44F4C31261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4911" y="4590386"/>
            <a:ext cx="2890613" cy="1982588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142D828-1160-410C-BC48-7CA61A2FA31A}"/>
              </a:ext>
            </a:extLst>
          </p:cNvPr>
          <p:cNvSpPr txBox="1"/>
          <p:nvPr/>
        </p:nvSpPr>
        <p:spPr>
          <a:xfrm>
            <a:off x="417068" y="4188761"/>
            <a:ext cx="2284467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All positives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4C7CD9-F9E9-41BD-9FD1-CAAB38A064DD}"/>
              </a:ext>
            </a:extLst>
          </p:cNvPr>
          <p:cNvSpPr txBox="1"/>
          <p:nvPr/>
        </p:nvSpPr>
        <p:spPr>
          <a:xfrm>
            <a:off x="3167575" y="4188761"/>
            <a:ext cx="2405448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All negatives</a:t>
            </a:r>
            <a:endParaRPr lang="en-US" sz="1467" dirty="0">
              <a:solidFill>
                <a:srgbClr val="A31D20"/>
              </a:solidFill>
            </a:endParaRPr>
          </a:p>
        </p:txBody>
      </p:sp>
      <p:pic>
        <p:nvPicPr>
          <p:cNvPr id="53" name="Picture 52" descr="Chart, line chart&#10;&#10;Description automatically generated">
            <a:extLst>
              <a:ext uri="{FF2B5EF4-FFF2-40B4-BE49-F238E27FC236}">
                <a16:creationId xmlns:a16="http://schemas.microsoft.com/office/drawing/2014/main" id="{44A1F9F4-2977-40B5-BD20-0E484F9218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5364" y="4624592"/>
            <a:ext cx="2727733" cy="1948381"/>
          </a:xfrm>
          <a:prstGeom prst="rect">
            <a:avLst/>
          </a:prstGeom>
        </p:spPr>
      </p:pic>
      <p:pic>
        <p:nvPicPr>
          <p:cNvPr id="69" name="Picture 68" descr="Chart, line chart&#10;&#10;Description automatically generated">
            <a:extLst>
              <a:ext uri="{FF2B5EF4-FFF2-40B4-BE49-F238E27FC236}">
                <a16:creationId xmlns:a16="http://schemas.microsoft.com/office/drawing/2014/main" id="{42A13AB7-1B59-4D39-A703-79A823339E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60988" y="4624593"/>
            <a:ext cx="2727735" cy="194838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AB463E9-FB18-4BE1-872B-4EB2D1B10274}"/>
              </a:ext>
            </a:extLst>
          </p:cNvPr>
          <p:cNvSpPr txBox="1"/>
          <p:nvPr/>
        </p:nvSpPr>
        <p:spPr>
          <a:xfrm>
            <a:off x="6633504" y="4181375"/>
            <a:ext cx="2557413" cy="32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All positives processed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AF41D39-B9EA-4E34-8E28-4A696258DA02}"/>
              </a:ext>
            </a:extLst>
          </p:cNvPr>
          <p:cNvSpPr txBox="1"/>
          <p:nvPr/>
        </p:nvSpPr>
        <p:spPr>
          <a:xfrm>
            <a:off x="9473965" y="4181375"/>
            <a:ext cx="2557413" cy="32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A31D20"/>
                </a:solidFill>
              </a:rPr>
              <a:t>All negatives processed</a:t>
            </a:r>
            <a:endParaRPr lang="en-US" sz="1467" dirty="0">
              <a:solidFill>
                <a:srgbClr val="A31D2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B791F34-69C2-4EAA-9B09-F3818E2D867D}"/>
              </a:ext>
            </a:extLst>
          </p:cNvPr>
          <p:cNvSpPr/>
          <p:nvPr/>
        </p:nvSpPr>
        <p:spPr>
          <a:xfrm flipH="1" flipV="1">
            <a:off x="9042720" y="4513105"/>
            <a:ext cx="154369" cy="122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673714-94FF-42D4-A82F-F9FCB44FCEF6}"/>
              </a:ext>
            </a:extLst>
          </p:cNvPr>
          <p:cNvSpPr/>
          <p:nvPr/>
        </p:nvSpPr>
        <p:spPr>
          <a:xfrm flipH="1" flipV="1">
            <a:off x="11978182" y="4513105"/>
            <a:ext cx="154369" cy="122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D10C00-D842-4CEC-8CAF-563E5A935345}"/>
              </a:ext>
            </a:extLst>
          </p:cNvPr>
          <p:cNvCxnSpPr>
            <a:cxnSpLocks/>
          </p:cNvCxnSpPr>
          <p:nvPr/>
        </p:nvCxnSpPr>
        <p:spPr>
          <a:xfrm>
            <a:off x="5957438" y="5507464"/>
            <a:ext cx="383965" cy="0"/>
          </a:xfrm>
          <a:prstGeom prst="straightConnector1">
            <a:avLst/>
          </a:prstGeom>
          <a:ln w="63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6AB7245-A3EE-462C-867F-AEAC044C623A}"/>
              </a:ext>
            </a:extLst>
          </p:cNvPr>
          <p:cNvSpPr/>
          <p:nvPr/>
        </p:nvSpPr>
        <p:spPr>
          <a:xfrm>
            <a:off x="2763748" y="3736316"/>
            <a:ext cx="4132352" cy="361534"/>
          </a:xfrm>
          <a:custGeom>
            <a:avLst/>
            <a:gdLst>
              <a:gd name="connsiteX0" fmla="*/ 3713251 w 4038114"/>
              <a:gd name="connsiteY0" fmla="*/ 0 h 434340"/>
              <a:gd name="connsiteX1" fmla="*/ 3728491 w 4038114"/>
              <a:gd name="connsiteY1" fmla="*/ 342900 h 434340"/>
              <a:gd name="connsiteX2" fmla="*/ 459511 w 4038114"/>
              <a:gd name="connsiteY2" fmla="*/ 91440 h 434340"/>
              <a:gd name="connsiteX3" fmla="*/ 101371 w 4038114"/>
              <a:gd name="connsiteY3" fmla="*/ 434340 h 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114" h="434340">
                <a:moveTo>
                  <a:pt x="3713251" y="0"/>
                </a:moveTo>
                <a:cubicBezTo>
                  <a:pt x="3992016" y="163830"/>
                  <a:pt x="4270781" y="327660"/>
                  <a:pt x="3728491" y="342900"/>
                </a:cubicBezTo>
                <a:cubicBezTo>
                  <a:pt x="3186201" y="358140"/>
                  <a:pt x="1064031" y="76200"/>
                  <a:pt x="459511" y="91440"/>
                </a:cubicBezTo>
                <a:cubicBezTo>
                  <a:pt x="-145009" y="106680"/>
                  <a:pt x="-21819" y="270510"/>
                  <a:pt x="101371" y="434340"/>
                </a:cubicBezTo>
              </a:path>
            </a:pathLst>
          </a:custGeom>
          <a:noFill/>
          <a:ln w="63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36A0D1-462B-4C02-87AA-D6A00E1CD13C}"/>
              </a:ext>
            </a:extLst>
          </p:cNvPr>
          <p:cNvCxnSpPr>
            <a:cxnSpLocks/>
          </p:cNvCxnSpPr>
          <p:nvPr/>
        </p:nvCxnSpPr>
        <p:spPr>
          <a:xfrm>
            <a:off x="2844208" y="4070629"/>
            <a:ext cx="66632" cy="82271"/>
          </a:xfrm>
          <a:prstGeom prst="straightConnector1">
            <a:avLst/>
          </a:prstGeom>
          <a:ln w="63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794EC66-95B2-4A8F-B472-E77836F454D8}"/>
              </a:ext>
            </a:extLst>
          </p:cNvPr>
          <p:cNvSpPr/>
          <p:nvPr/>
        </p:nvSpPr>
        <p:spPr>
          <a:xfrm>
            <a:off x="2513708" y="4600378"/>
            <a:ext cx="618199" cy="1084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C4F2AF5-BE57-4217-87A0-4FD408225727}"/>
              </a:ext>
            </a:extLst>
          </p:cNvPr>
          <p:cNvSpPr/>
          <p:nvPr/>
        </p:nvSpPr>
        <p:spPr>
          <a:xfrm>
            <a:off x="5339239" y="4590386"/>
            <a:ext cx="618199" cy="1084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148018-3E32-49A7-8B91-6D2BFB1EAA75}"/>
              </a:ext>
            </a:extLst>
          </p:cNvPr>
          <p:cNvSpPr/>
          <p:nvPr/>
        </p:nvSpPr>
        <p:spPr>
          <a:xfrm>
            <a:off x="9141597" y="4644625"/>
            <a:ext cx="247486" cy="1022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1B1F46-245E-4768-B3D6-5E967205A941}"/>
              </a:ext>
            </a:extLst>
          </p:cNvPr>
          <p:cNvSpPr/>
          <p:nvPr/>
        </p:nvSpPr>
        <p:spPr>
          <a:xfrm>
            <a:off x="11944514" y="4626464"/>
            <a:ext cx="247486" cy="1022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483D992-55C8-48E6-A73D-FCEFA58FF0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32405" y="1665598"/>
            <a:ext cx="5190615" cy="101725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D03F68D-B772-45FB-A4BB-F1C963D0ADF1}"/>
              </a:ext>
            </a:extLst>
          </p:cNvPr>
          <p:cNvSpPr txBox="1"/>
          <p:nvPr/>
        </p:nvSpPr>
        <p:spPr>
          <a:xfrm>
            <a:off x="279115" y="554694"/>
            <a:ext cx="322729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Profiles 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E09601-6BFC-436C-AFC3-3E0B388B04AA}"/>
              </a:ext>
            </a:extLst>
          </p:cNvPr>
          <p:cNvSpPr/>
          <p:nvPr/>
        </p:nvSpPr>
        <p:spPr>
          <a:xfrm>
            <a:off x="2438400" y="3520440"/>
            <a:ext cx="4579620" cy="678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lide Number Placeholder 1">
            <a:extLst>
              <a:ext uri="{FF2B5EF4-FFF2-40B4-BE49-F238E27FC236}">
                <a16:creationId xmlns:a16="http://schemas.microsoft.com/office/drawing/2014/main" id="{5BA5859A-39F7-4FCA-BBA8-885D0EC61104}"/>
              </a:ext>
            </a:extLst>
          </p:cNvPr>
          <p:cNvSpPr txBox="1">
            <a:spLocks/>
          </p:cNvSpPr>
          <p:nvPr/>
        </p:nvSpPr>
        <p:spPr>
          <a:xfrm>
            <a:off x="11219693" y="85746"/>
            <a:ext cx="381759" cy="17679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0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1A926C-488A-4E3E-9C21-57CAA120E114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92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55" grpId="0"/>
      <p:bldP spid="32" grpId="0"/>
      <p:bldP spid="35" grpId="0"/>
      <p:bldP spid="49" grpId="0"/>
      <p:bldP spid="51" grpId="0"/>
      <p:bldP spid="65" grpId="0"/>
      <p:bldP spid="66" grpId="0"/>
      <p:bldP spid="70" grpId="0"/>
      <p:bldP spid="71" grpId="0"/>
      <p:bldP spid="2" grpId="0" animBg="1"/>
      <p:bldP spid="13" grpId="0" animBg="1"/>
      <p:bldP spid="39" grpId="0" animBg="1"/>
      <p:bldP spid="40" grpId="0" animBg="1"/>
      <p:bldP spid="41" grpId="0" animBg="1"/>
      <p:bldP spid="43" grpId="0"/>
      <p:bldP spid="4" grpId="0" animBg="1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full.potx" id="{CA255E10-3E16-4FB7-8EF9-205921B44FCB}" vid="{9D4D5F80-3538-44B6-AEDE-3883787177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16_9_ENG_full-1</Template>
  <TotalTime>2712</TotalTime>
  <Words>1474</Words>
  <Application>Microsoft Office PowerPoint</Application>
  <PresentationFormat>Widescreen</PresentationFormat>
  <Paragraphs>540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Cambria Math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supplementary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extraction supplementary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supplementary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Stefano Pellegrini</dc:creator>
  <cp:lastModifiedBy>Stefano Pellegrini</cp:lastModifiedBy>
  <cp:revision>145</cp:revision>
  <dcterms:created xsi:type="dcterms:W3CDTF">2021-07-07T22:35:17Z</dcterms:created>
  <dcterms:modified xsi:type="dcterms:W3CDTF">2021-07-12T13:28:25Z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